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22.xml" ContentType="application/vnd.openxmlformats-officedocument.presentationml.slideLayout+xml"/>
  <Override PartName="/ppt/theme/theme6.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23.xml" ContentType="application/vnd.openxmlformats-officedocument.presentationml.slideLayout+xml"/>
  <Override PartName="/ppt/theme/theme7.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27.xml" ContentType="application/vnd.openxmlformats-officedocument.presentationml.slideLayout+xml"/>
  <Override PartName="/ppt/theme/theme9.xml" ContentType="application/vnd.openxmlformats-officedocument.them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28.xml" ContentType="application/vnd.openxmlformats-officedocument.presentationml.slideLayout+xml"/>
  <Override PartName="/ppt/theme/theme10.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29.xml" ContentType="application/vnd.openxmlformats-officedocument.presentationml.slideLayout+xml"/>
  <Override PartName="/ppt/theme/theme11.xml" ContentType="application/vnd.openxmlformats-officedocument.theme+xml"/>
  <Override PartName="/ppt/tags/tag85.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3.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4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6"/>
    <p:sldMasterId id="2147483680" r:id="rId7"/>
    <p:sldMasterId id="2147483682" r:id="rId8"/>
    <p:sldMasterId id="2147483689" r:id="rId9"/>
    <p:sldMasterId id="2147483651" r:id="rId10"/>
    <p:sldMasterId id="2147483676" r:id="rId11"/>
    <p:sldMasterId id="2147483653" r:id="rId12"/>
    <p:sldMasterId id="2147483654" r:id="rId13"/>
    <p:sldMasterId id="2147483655" r:id="rId14"/>
    <p:sldMasterId id="2147483656" r:id="rId15"/>
    <p:sldMasterId id="2147483657" r:id="rId16"/>
  </p:sldMasterIdLst>
  <p:notesMasterIdLst>
    <p:notesMasterId r:id="rId77"/>
  </p:notesMasterIdLst>
  <p:handoutMasterIdLst>
    <p:handoutMasterId r:id="rId78"/>
  </p:handoutMasterIdLst>
  <p:sldIdLst>
    <p:sldId id="256" r:id="rId17"/>
    <p:sldId id="307" r:id="rId18"/>
    <p:sldId id="292" r:id="rId19"/>
    <p:sldId id="305" r:id="rId20"/>
    <p:sldId id="363" r:id="rId21"/>
    <p:sldId id="309" r:id="rId22"/>
    <p:sldId id="310" r:id="rId23"/>
    <p:sldId id="365" r:id="rId24"/>
    <p:sldId id="366" r:id="rId25"/>
    <p:sldId id="412" r:id="rId26"/>
    <p:sldId id="311" r:id="rId27"/>
    <p:sldId id="341" r:id="rId28"/>
    <p:sldId id="342" r:id="rId29"/>
    <p:sldId id="343" r:id="rId30"/>
    <p:sldId id="345" r:id="rId31"/>
    <p:sldId id="347" r:id="rId32"/>
    <p:sldId id="348" r:id="rId33"/>
    <p:sldId id="349" r:id="rId34"/>
    <p:sldId id="346" r:id="rId35"/>
    <p:sldId id="350" r:id="rId36"/>
    <p:sldId id="351" r:id="rId37"/>
    <p:sldId id="391" r:id="rId38"/>
    <p:sldId id="319" r:id="rId39"/>
    <p:sldId id="372" r:id="rId40"/>
    <p:sldId id="401" r:id="rId41"/>
    <p:sldId id="402" r:id="rId42"/>
    <p:sldId id="395" r:id="rId43"/>
    <p:sldId id="396" r:id="rId44"/>
    <p:sldId id="397" r:id="rId45"/>
    <p:sldId id="398" r:id="rId46"/>
    <p:sldId id="392" r:id="rId47"/>
    <p:sldId id="320" r:id="rId48"/>
    <p:sldId id="387" r:id="rId49"/>
    <p:sldId id="388" r:id="rId50"/>
    <p:sldId id="389" r:id="rId51"/>
    <p:sldId id="403" r:id="rId52"/>
    <p:sldId id="404" r:id="rId53"/>
    <p:sldId id="405" r:id="rId54"/>
    <p:sldId id="406" r:id="rId55"/>
    <p:sldId id="314" r:id="rId56"/>
    <p:sldId id="390" r:id="rId57"/>
    <p:sldId id="356" r:id="rId58"/>
    <p:sldId id="355" r:id="rId59"/>
    <p:sldId id="358" r:id="rId60"/>
    <p:sldId id="359" r:id="rId61"/>
    <p:sldId id="410" r:id="rId62"/>
    <p:sldId id="315" r:id="rId63"/>
    <p:sldId id="361" r:id="rId64"/>
    <p:sldId id="393" r:id="rId65"/>
    <p:sldId id="411" r:id="rId66"/>
    <p:sldId id="394" r:id="rId67"/>
    <p:sldId id="373" r:id="rId68"/>
    <p:sldId id="375" r:id="rId69"/>
    <p:sldId id="376" r:id="rId70"/>
    <p:sldId id="377" r:id="rId71"/>
    <p:sldId id="378" r:id="rId72"/>
    <p:sldId id="379" r:id="rId73"/>
    <p:sldId id="380" r:id="rId74"/>
    <p:sldId id="400" r:id="rId75"/>
    <p:sldId id="265" r:id="rId76"/>
  </p:sldIdLst>
  <p:sldSz cx="9144000" cy="6858000" type="screen4x3"/>
  <p:notesSz cx="6858000" cy="9296400"/>
  <p:custDataLst>
    <p:tags r:id="rId7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D4ED72-1670-4B82-BBC9-360D806858FC}">
          <p14:sldIdLst>
            <p14:sldId id="256"/>
          </p14:sldIdLst>
        </p14:section>
        <p14:section name="Introduction" id="{B63DC206-A5CB-4D04-9152-5C0DC1EC2EF0}">
          <p14:sldIdLst>
            <p14:sldId id="307"/>
          </p14:sldIdLst>
        </p14:section>
        <p14:section name="Agenda and Overview" id="{CD065D11-89FB-47F5-9F0C-87AA783B5139}">
          <p14:sldIdLst>
            <p14:sldId id="292"/>
            <p14:sldId id="305"/>
            <p14:sldId id="363"/>
          </p14:sldIdLst>
        </p14:section>
        <p14:section name="1. Technology" id="{21745CFB-3A83-4D27-AFEC-7B0B4471FF50}">
          <p14:sldIdLst>
            <p14:sldId id="309"/>
            <p14:sldId id="310"/>
            <p14:sldId id="365"/>
            <p14:sldId id="366"/>
            <p14:sldId id="412"/>
          </p14:sldIdLst>
        </p14:section>
        <p14:section name="2. Employment" id="{33ABD0EA-6893-4C61-A6C6-292E4B2846C5}">
          <p14:sldIdLst>
            <p14:sldId id="311"/>
            <p14:sldId id="341"/>
            <p14:sldId id="342"/>
            <p14:sldId id="343"/>
            <p14:sldId id="345"/>
            <p14:sldId id="347"/>
            <p14:sldId id="348"/>
            <p14:sldId id="349"/>
            <p14:sldId id="346"/>
            <p14:sldId id="350"/>
            <p14:sldId id="351"/>
          </p14:sldIdLst>
        </p14:section>
        <p14:section name="Aboriginal Law" id="{CCBE0809-D969-4A8F-B5B5-22417F73EC34}">
          <p14:sldIdLst>
            <p14:sldId id="391"/>
            <p14:sldId id="319"/>
            <p14:sldId id="372"/>
            <p14:sldId id="401"/>
            <p14:sldId id="402"/>
            <p14:sldId id="395"/>
            <p14:sldId id="396"/>
            <p14:sldId id="397"/>
            <p14:sldId id="398"/>
          </p14:sldIdLst>
        </p14:section>
        <p14:section name="Non-Charter Constitutional Issues" id="{5634ADF9-8B48-4747-A3AC-FBB45626BF86}">
          <p14:sldIdLst>
            <p14:sldId id="392"/>
            <p14:sldId id="320"/>
            <p14:sldId id="387"/>
            <p14:sldId id="388"/>
            <p14:sldId id="389"/>
            <p14:sldId id="403"/>
            <p14:sldId id="404"/>
            <p14:sldId id="405"/>
            <p14:sldId id="406"/>
          </p14:sldIdLst>
        </p14:section>
        <p14:section name="4. Equity" id="{76ED9799-CCED-4D09-B56F-1DA491C41B93}">
          <p14:sldIdLst>
            <p14:sldId id="314"/>
            <p14:sldId id="390"/>
            <p14:sldId id="356"/>
            <p14:sldId id="355"/>
            <p14:sldId id="358"/>
            <p14:sldId id="359"/>
            <p14:sldId id="410"/>
          </p14:sldIdLst>
        </p14:section>
        <p14:section name="Negligence" id="{7162F862-E405-4DA8-A90D-E410FEED9DF1}">
          <p14:sldIdLst>
            <p14:sldId id="315"/>
            <p14:sldId id="361"/>
            <p14:sldId id="393"/>
            <p14:sldId id="411"/>
            <p14:sldId id="394"/>
          </p14:sldIdLst>
        </p14:section>
        <p14:section name="5. Civil Procedure" id="{CE2A669B-A62B-46BF-87A6-8981DA296F98}">
          <p14:sldIdLst>
            <p14:sldId id="373"/>
            <p14:sldId id="375"/>
            <p14:sldId id="376"/>
            <p14:sldId id="377"/>
            <p14:sldId id="378"/>
            <p14:sldId id="379"/>
            <p14:sldId id="380"/>
          </p14:sldIdLst>
        </p14:section>
        <p14:section name="Cases to Watch" id="{A8290B7C-462C-4221-AEAA-A68F397F879B}">
          <p14:sldIdLst>
            <p14:sldId id="400"/>
            <p14:sldId id="265"/>
          </p14:sldIdLst>
        </p14:section>
        <p14:section name="Untitled Section" id="{D3F998E4-C1E7-462B-A55E-4CADF54833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7C8"/>
    <a:srgbClr val="FFFFFF"/>
    <a:srgbClr val="595959"/>
    <a:srgbClr val="E0E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2" autoAdjust="0"/>
    <p:restoredTop sz="92982" autoAdjust="0"/>
  </p:normalViewPr>
  <p:slideViewPr>
    <p:cSldViewPr snapToGrid="0" snapToObjects="1" showGuides="1">
      <p:cViewPr>
        <p:scale>
          <a:sx n="100" d="100"/>
          <a:sy n="100" d="100"/>
        </p:scale>
        <p:origin x="-420" y="114"/>
      </p:cViewPr>
      <p:guideLst>
        <p:guide orient="horz" pos="1578"/>
        <p:guide pos="2880"/>
      </p:guideLst>
    </p:cSldViewPr>
  </p:slideViewPr>
  <p:outlineViewPr>
    <p:cViewPr>
      <p:scale>
        <a:sx n="33" d="100"/>
        <a:sy n="33" d="100"/>
      </p:scale>
      <p:origin x="54" y="32784"/>
    </p:cViewPr>
  </p:outlineViewPr>
  <p:notesTextViewPr>
    <p:cViewPr>
      <p:scale>
        <a:sx n="1" d="1"/>
        <a:sy n="1" d="1"/>
      </p:scale>
      <p:origin x="0" y="0"/>
    </p:cViewPr>
  </p:notesTextViewPr>
  <p:sorterViewPr>
    <p:cViewPr>
      <p:scale>
        <a:sx n="100" d="100"/>
        <a:sy n="100" d="100"/>
      </p:scale>
      <p:origin x="0" y="11394"/>
    </p:cViewPr>
  </p:sorterViewPr>
  <p:notesViewPr>
    <p:cSldViewPr snapToGrid="0" snapToObjects="1" showGuides="1">
      <p:cViewPr varScale="1">
        <p:scale>
          <a:sx n="75" d="100"/>
          <a:sy n="75" d="100"/>
        </p:scale>
        <p:origin x="-2814" y="-102"/>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7" Type="http://schemas.openxmlformats.org/officeDocument/2006/relationships/slideMaster" Target="slideMasters/slideMaster2.xml"/><Relationship Id="rId71" Type="http://schemas.openxmlformats.org/officeDocument/2006/relationships/slide" Target="slides/slide55.xml"/><Relationship Id="rId2" Type="http://schemas.openxmlformats.org/officeDocument/2006/relationships/customXml" Target="../customXml/item2.xml"/><Relationship Id="rId16" Type="http://schemas.openxmlformats.org/officeDocument/2006/relationships/slideMaster" Target="slideMasters/slideMaster11.xml"/><Relationship Id="rId29" Type="http://schemas.openxmlformats.org/officeDocument/2006/relationships/slide" Target="slides/slide13.xml"/><Relationship Id="rId11" Type="http://schemas.openxmlformats.org/officeDocument/2006/relationships/slideMaster" Target="slideMasters/slideMaster6.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tags" Target="tags/tag1.xml"/><Relationship Id="rId5" Type="http://schemas.openxmlformats.org/officeDocument/2006/relationships/customXml" Target="../customXml/item5.xml"/><Relationship Id="rId61" Type="http://schemas.openxmlformats.org/officeDocument/2006/relationships/slide" Target="slides/slide45.xml"/><Relationship Id="rId82" Type="http://schemas.openxmlformats.org/officeDocument/2006/relationships/theme" Target="theme/theme1.xml"/><Relationship Id="rId10" Type="http://schemas.openxmlformats.org/officeDocument/2006/relationships/slideMaster" Target="slideMasters/slideMaster5.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notesMaster" Target="notesMasters/notesMaster1.xml"/><Relationship Id="rId8" Type="http://schemas.openxmlformats.org/officeDocument/2006/relationships/slideMaster" Target="slideMasters/slideMaster3.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Master" Target="slideMasters/slideMaster10.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8E8B41B-E2FB-455F-A13A-1ACDBA46969B}" type="datetimeFigureOut">
              <a:rPr lang="en-CA" smtClean="0"/>
              <a:t>2018-11-30</a:t>
            </a:fld>
            <a:endParaRPr lang="en-CA"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3DAE53E-AF59-4A06-B97B-97F06BE57D8F}" type="slidenum">
              <a:rPr lang="en-CA" smtClean="0"/>
              <a:t>‹#›</a:t>
            </a:fld>
            <a:endParaRPr lang="en-CA" dirty="0"/>
          </a:p>
        </p:txBody>
      </p:sp>
    </p:spTree>
    <p:extLst>
      <p:ext uri="{BB962C8B-B14F-4D97-AF65-F5344CB8AC3E}">
        <p14:creationId xmlns:p14="http://schemas.microsoft.com/office/powerpoint/2010/main" val="3607857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4E7B8B3-1797-4702-8AD0-231E5B3DDA1A}" type="datetimeFigureOut">
              <a:rPr lang="en-CA" smtClean="0"/>
              <a:t>2018-11-30</a:t>
            </a:fld>
            <a:endParaRPr lang="en-CA"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C699F795-92B6-4206-8CEE-DBF749B87AE6}" type="slidenum">
              <a:rPr lang="en-CA" smtClean="0"/>
              <a:t>‹#›</a:t>
            </a:fld>
            <a:endParaRPr lang="en-CA" dirty="0"/>
          </a:p>
        </p:txBody>
      </p:sp>
    </p:spTree>
    <p:extLst>
      <p:ext uri="{BB962C8B-B14F-4D97-AF65-F5344CB8AC3E}">
        <p14:creationId xmlns:p14="http://schemas.microsoft.com/office/powerpoint/2010/main" val="195431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1</a:t>
            </a:fld>
            <a:endParaRPr lang="en-CA" dirty="0"/>
          </a:p>
        </p:txBody>
      </p:sp>
    </p:spTree>
    <p:extLst>
      <p:ext uri="{BB962C8B-B14F-4D97-AF65-F5344CB8AC3E}">
        <p14:creationId xmlns:p14="http://schemas.microsoft.com/office/powerpoint/2010/main" val="2223317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11</a:t>
            </a:fld>
            <a:endParaRPr lang="en-CA" dirty="0"/>
          </a:p>
        </p:txBody>
      </p:sp>
    </p:spTree>
    <p:extLst>
      <p:ext uri="{BB962C8B-B14F-4D97-AF65-F5344CB8AC3E}">
        <p14:creationId xmlns:p14="http://schemas.microsoft.com/office/powerpoint/2010/main" val="2105654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12</a:t>
            </a:fld>
            <a:endParaRPr lang="en-CA" dirty="0"/>
          </a:p>
        </p:txBody>
      </p:sp>
    </p:spTree>
    <p:extLst>
      <p:ext uri="{BB962C8B-B14F-4D97-AF65-F5344CB8AC3E}">
        <p14:creationId xmlns:p14="http://schemas.microsoft.com/office/powerpoint/2010/main" val="822678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13</a:t>
            </a:fld>
            <a:endParaRPr lang="en-CA" dirty="0"/>
          </a:p>
        </p:txBody>
      </p:sp>
    </p:spTree>
    <p:extLst>
      <p:ext uri="{BB962C8B-B14F-4D97-AF65-F5344CB8AC3E}">
        <p14:creationId xmlns:p14="http://schemas.microsoft.com/office/powerpoint/2010/main" val="2664396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14</a:t>
            </a:fld>
            <a:endParaRPr lang="en-CA" dirty="0"/>
          </a:p>
        </p:txBody>
      </p:sp>
    </p:spTree>
    <p:extLst>
      <p:ext uri="{BB962C8B-B14F-4D97-AF65-F5344CB8AC3E}">
        <p14:creationId xmlns:p14="http://schemas.microsoft.com/office/powerpoint/2010/main" val="2993599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15</a:t>
            </a:fld>
            <a:endParaRPr lang="en-CA" dirty="0"/>
          </a:p>
        </p:txBody>
      </p:sp>
    </p:spTree>
    <p:extLst>
      <p:ext uri="{BB962C8B-B14F-4D97-AF65-F5344CB8AC3E}">
        <p14:creationId xmlns:p14="http://schemas.microsoft.com/office/powerpoint/2010/main" val="747386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16</a:t>
            </a:fld>
            <a:endParaRPr lang="en-CA" dirty="0"/>
          </a:p>
        </p:txBody>
      </p:sp>
    </p:spTree>
    <p:extLst>
      <p:ext uri="{BB962C8B-B14F-4D97-AF65-F5344CB8AC3E}">
        <p14:creationId xmlns:p14="http://schemas.microsoft.com/office/powerpoint/2010/main" val="1716495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17</a:t>
            </a:fld>
            <a:endParaRPr lang="en-CA" dirty="0"/>
          </a:p>
        </p:txBody>
      </p:sp>
    </p:spTree>
    <p:extLst>
      <p:ext uri="{BB962C8B-B14F-4D97-AF65-F5344CB8AC3E}">
        <p14:creationId xmlns:p14="http://schemas.microsoft.com/office/powerpoint/2010/main" val="3735034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18</a:t>
            </a:fld>
            <a:endParaRPr lang="en-CA" dirty="0"/>
          </a:p>
        </p:txBody>
      </p:sp>
    </p:spTree>
    <p:extLst>
      <p:ext uri="{BB962C8B-B14F-4D97-AF65-F5344CB8AC3E}">
        <p14:creationId xmlns:p14="http://schemas.microsoft.com/office/powerpoint/2010/main" val="1934532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19</a:t>
            </a:fld>
            <a:endParaRPr lang="en-CA" dirty="0"/>
          </a:p>
        </p:txBody>
      </p:sp>
    </p:spTree>
    <p:extLst>
      <p:ext uri="{BB962C8B-B14F-4D97-AF65-F5344CB8AC3E}">
        <p14:creationId xmlns:p14="http://schemas.microsoft.com/office/powerpoint/2010/main" val="925012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20</a:t>
            </a:fld>
            <a:endParaRPr lang="en-CA" dirty="0"/>
          </a:p>
        </p:txBody>
      </p:sp>
    </p:spTree>
    <p:extLst>
      <p:ext uri="{BB962C8B-B14F-4D97-AF65-F5344CB8AC3E}">
        <p14:creationId xmlns:p14="http://schemas.microsoft.com/office/powerpoint/2010/main" val="4238215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2</a:t>
            </a:fld>
            <a:endParaRPr lang="en-CA" dirty="0"/>
          </a:p>
        </p:txBody>
      </p:sp>
    </p:spTree>
    <p:extLst>
      <p:ext uri="{BB962C8B-B14F-4D97-AF65-F5344CB8AC3E}">
        <p14:creationId xmlns:p14="http://schemas.microsoft.com/office/powerpoint/2010/main" val="3039444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21</a:t>
            </a:fld>
            <a:endParaRPr lang="en-CA" dirty="0"/>
          </a:p>
        </p:txBody>
      </p:sp>
    </p:spTree>
    <p:extLst>
      <p:ext uri="{BB962C8B-B14F-4D97-AF65-F5344CB8AC3E}">
        <p14:creationId xmlns:p14="http://schemas.microsoft.com/office/powerpoint/2010/main" val="3448751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22</a:t>
            </a:fld>
            <a:endParaRPr lang="en-CA" dirty="0"/>
          </a:p>
        </p:txBody>
      </p:sp>
    </p:spTree>
    <p:extLst>
      <p:ext uri="{BB962C8B-B14F-4D97-AF65-F5344CB8AC3E}">
        <p14:creationId xmlns:p14="http://schemas.microsoft.com/office/powerpoint/2010/main" val="592394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23</a:t>
            </a:fld>
            <a:endParaRPr lang="en-CA" dirty="0"/>
          </a:p>
        </p:txBody>
      </p:sp>
    </p:spTree>
    <p:extLst>
      <p:ext uri="{BB962C8B-B14F-4D97-AF65-F5344CB8AC3E}">
        <p14:creationId xmlns:p14="http://schemas.microsoft.com/office/powerpoint/2010/main" val="1850258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32</a:t>
            </a:fld>
            <a:endParaRPr lang="en-CA" dirty="0"/>
          </a:p>
        </p:txBody>
      </p:sp>
    </p:spTree>
    <p:extLst>
      <p:ext uri="{BB962C8B-B14F-4D97-AF65-F5344CB8AC3E}">
        <p14:creationId xmlns:p14="http://schemas.microsoft.com/office/powerpoint/2010/main" val="3144244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40</a:t>
            </a:fld>
            <a:endParaRPr lang="en-CA" dirty="0"/>
          </a:p>
        </p:txBody>
      </p:sp>
    </p:spTree>
    <p:extLst>
      <p:ext uri="{BB962C8B-B14F-4D97-AF65-F5344CB8AC3E}">
        <p14:creationId xmlns:p14="http://schemas.microsoft.com/office/powerpoint/2010/main" val="125728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41</a:t>
            </a:fld>
            <a:endParaRPr lang="en-CA" dirty="0"/>
          </a:p>
        </p:txBody>
      </p:sp>
    </p:spTree>
    <p:extLst>
      <p:ext uri="{BB962C8B-B14F-4D97-AF65-F5344CB8AC3E}">
        <p14:creationId xmlns:p14="http://schemas.microsoft.com/office/powerpoint/2010/main" val="2844331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42</a:t>
            </a:fld>
            <a:endParaRPr lang="en-CA" dirty="0"/>
          </a:p>
        </p:txBody>
      </p:sp>
    </p:spTree>
    <p:extLst>
      <p:ext uri="{BB962C8B-B14F-4D97-AF65-F5344CB8AC3E}">
        <p14:creationId xmlns:p14="http://schemas.microsoft.com/office/powerpoint/2010/main" val="2844331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43</a:t>
            </a:fld>
            <a:endParaRPr lang="en-CA" dirty="0"/>
          </a:p>
        </p:txBody>
      </p:sp>
    </p:spTree>
    <p:extLst>
      <p:ext uri="{BB962C8B-B14F-4D97-AF65-F5344CB8AC3E}">
        <p14:creationId xmlns:p14="http://schemas.microsoft.com/office/powerpoint/2010/main" val="4122033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44</a:t>
            </a:fld>
            <a:endParaRPr lang="en-CA" dirty="0"/>
          </a:p>
        </p:txBody>
      </p:sp>
    </p:spTree>
    <p:extLst>
      <p:ext uri="{BB962C8B-B14F-4D97-AF65-F5344CB8AC3E}">
        <p14:creationId xmlns:p14="http://schemas.microsoft.com/office/powerpoint/2010/main" val="1505963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45</a:t>
            </a:fld>
            <a:endParaRPr lang="en-CA" dirty="0"/>
          </a:p>
        </p:txBody>
      </p:sp>
    </p:spTree>
    <p:extLst>
      <p:ext uri="{BB962C8B-B14F-4D97-AF65-F5344CB8AC3E}">
        <p14:creationId xmlns:p14="http://schemas.microsoft.com/office/powerpoint/2010/main" val="380441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3</a:t>
            </a:fld>
            <a:endParaRPr lang="en-CA" dirty="0"/>
          </a:p>
        </p:txBody>
      </p:sp>
    </p:spTree>
    <p:extLst>
      <p:ext uri="{BB962C8B-B14F-4D97-AF65-F5344CB8AC3E}">
        <p14:creationId xmlns:p14="http://schemas.microsoft.com/office/powerpoint/2010/main" val="4371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46</a:t>
            </a:fld>
            <a:endParaRPr lang="en-CA" dirty="0"/>
          </a:p>
        </p:txBody>
      </p:sp>
    </p:spTree>
    <p:extLst>
      <p:ext uri="{BB962C8B-B14F-4D97-AF65-F5344CB8AC3E}">
        <p14:creationId xmlns:p14="http://schemas.microsoft.com/office/powerpoint/2010/main" val="3804410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47</a:t>
            </a:fld>
            <a:endParaRPr lang="en-CA" dirty="0"/>
          </a:p>
        </p:txBody>
      </p:sp>
    </p:spTree>
    <p:extLst>
      <p:ext uri="{BB962C8B-B14F-4D97-AF65-F5344CB8AC3E}">
        <p14:creationId xmlns:p14="http://schemas.microsoft.com/office/powerpoint/2010/main" val="549482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48</a:t>
            </a:fld>
            <a:endParaRPr lang="en-CA" dirty="0"/>
          </a:p>
        </p:txBody>
      </p:sp>
    </p:spTree>
    <p:extLst>
      <p:ext uri="{BB962C8B-B14F-4D97-AF65-F5344CB8AC3E}">
        <p14:creationId xmlns:p14="http://schemas.microsoft.com/office/powerpoint/2010/main" val="817932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49</a:t>
            </a:fld>
            <a:endParaRPr lang="en-CA" dirty="0"/>
          </a:p>
        </p:txBody>
      </p:sp>
    </p:spTree>
    <p:extLst>
      <p:ext uri="{BB962C8B-B14F-4D97-AF65-F5344CB8AC3E}">
        <p14:creationId xmlns:p14="http://schemas.microsoft.com/office/powerpoint/2010/main" val="817932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50</a:t>
            </a:fld>
            <a:endParaRPr lang="en-CA" dirty="0"/>
          </a:p>
        </p:txBody>
      </p:sp>
    </p:spTree>
    <p:extLst>
      <p:ext uri="{BB962C8B-B14F-4D97-AF65-F5344CB8AC3E}">
        <p14:creationId xmlns:p14="http://schemas.microsoft.com/office/powerpoint/2010/main" val="817932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51</a:t>
            </a:fld>
            <a:endParaRPr lang="en-CA" dirty="0"/>
          </a:p>
        </p:txBody>
      </p:sp>
    </p:spTree>
    <p:extLst>
      <p:ext uri="{BB962C8B-B14F-4D97-AF65-F5344CB8AC3E}">
        <p14:creationId xmlns:p14="http://schemas.microsoft.com/office/powerpoint/2010/main" val="817932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52</a:t>
            </a:fld>
            <a:endParaRPr lang="en-CA" dirty="0"/>
          </a:p>
        </p:txBody>
      </p:sp>
    </p:spTree>
    <p:extLst>
      <p:ext uri="{BB962C8B-B14F-4D97-AF65-F5344CB8AC3E}">
        <p14:creationId xmlns:p14="http://schemas.microsoft.com/office/powerpoint/2010/main" val="549482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53</a:t>
            </a:fld>
            <a:endParaRPr lang="en-CA" dirty="0"/>
          </a:p>
        </p:txBody>
      </p:sp>
    </p:spTree>
    <p:extLst>
      <p:ext uri="{BB962C8B-B14F-4D97-AF65-F5344CB8AC3E}">
        <p14:creationId xmlns:p14="http://schemas.microsoft.com/office/powerpoint/2010/main" val="4014817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54</a:t>
            </a:fld>
            <a:endParaRPr lang="en-CA" dirty="0"/>
          </a:p>
        </p:txBody>
      </p:sp>
    </p:spTree>
    <p:extLst>
      <p:ext uri="{BB962C8B-B14F-4D97-AF65-F5344CB8AC3E}">
        <p14:creationId xmlns:p14="http://schemas.microsoft.com/office/powerpoint/2010/main" val="40148170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55</a:t>
            </a:fld>
            <a:endParaRPr lang="en-CA" dirty="0"/>
          </a:p>
        </p:txBody>
      </p:sp>
    </p:spTree>
    <p:extLst>
      <p:ext uri="{BB962C8B-B14F-4D97-AF65-F5344CB8AC3E}">
        <p14:creationId xmlns:p14="http://schemas.microsoft.com/office/powerpoint/2010/main" val="4014817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UK has 246,000;</a:t>
            </a:r>
            <a:r>
              <a:rPr lang="en-CA" baseline="0" dirty="0" smtClean="0"/>
              <a:t> Sup. Ct. Phillipines has 40,000</a:t>
            </a:r>
          </a:p>
          <a:p>
            <a:endParaRPr lang="en-CA"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CA" baseline="0" dirty="0" smtClean="0"/>
              <a:t>SCC </a:t>
            </a:r>
            <a:r>
              <a:rPr lang="en-CA" sz="2400" dirty="0" smtClean="0"/>
              <a:t>– Twitter Follower Tally: 23,400 followers</a:t>
            </a:r>
            <a:endParaRPr lang="en-CA" altLang="en-US" sz="2400" dirty="0" smtClean="0"/>
          </a:p>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4</a:t>
            </a:fld>
            <a:endParaRPr lang="en-CA" dirty="0"/>
          </a:p>
        </p:txBody>
      </p:sp>
    </p:spTree>
    <p:extLst>
      <p:ext uri="{BB962C8B-B14F-4D97-AF65-F5344CB8AC3E}">
        <p14:creationId xmlns:p14="http://schemas.microsoft.com/office/powerpoint/2010/main" val="43717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56</a:t>
            </a:fld>
            <a:endParaRPr lang="en-CA" dirty="0"/>
          </a:p>
        </p:txBody>
      </p:sp>
    </p:spTree>
    <p:extLst>
      <p:ext uri="{BB962C8B-B14F-4D97-AF65-F5344CB8AC3E}">
        <p14:creationId xmlns:p14="http://schemas.microsoft.com/office/powerpoint/2010/main" val="40148170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57</a:t>
            </a:fld>
            <a:endParaRPr lang="en-CA" dirty="0"/>
          </a:p>
        </p:txBody>
      </p:sp>
    </p:spTree>
    <p:extLst>
      <p:ext uri="{BB962C8B-B14F-4D97-AF65-F5344CB8AC3E}">
        <p14:creationId xmlns:p14="http://schemas.microsoft.com/office/powerpoint/2010/main" val="40148170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58</a:t>
            </a:fld>
            <a:endParaRPr lang="en-CA" dirty="0"/>
          </a:p>
        </p:txBody>
      </p:sp>
    </p:spTree>
    <p:extLst>
      <p:ext uri="{BB962C8B-B14F-4D97-AF65-F5344CB8AC3E}">
        <p14:creationId xmlns:p14="http://schemas.microsoft.com/office/powerpoint/2010/main" val="40148170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59</a:t>
            </a:fld>
            <a:endParaRPr lang="en-CA" dirty="0"/>
          </a:p>
        </p:txBody>
      </p:sp>
    </p:spTree>
    <p:extLst>
      <p:ext uri="{BB962C8B-B14F-4D97-AF65-F5344CB8AC3E}">
        <p14:creationId xmlns:p14="http://schemas.microsoft.com/office/powerpoint/2010/main" val="43717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60</a:t>
            </a:fld>
            <a:endParaRPr lang="en-CA" dirty="0"/>
          </a:p>
        </p:txBody>
      </p:sp>
    </p:spTree>
    <p:extLst>
      <p:ext uri="{BB962C8B-B14F-4D97-AF65-F5344CB8AC3E}">
        <p14:creationId xmlns:p14="http://schemas.microsoft.com/office/powerpoint/2010/main" val="290029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6</a:t>
            </a:fld>
            <a:endParaRPr lang="en-CA" dirty="0"/>
          </a:p>
        </p:txBody>
      </p:sp>
    </p:spTree>
    <p:extLst>
      <p:ext uri="{BB962C8B-B14F-4D97-AF65-F5344CB8AC3E}">
        <p14:creationId xmlns:p14="http://schemas.microsoft.com/office/powerpoint/2010/main" val="2973856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7</a:t>
            </a:fld>
            <a:endParaRPr lang="en-CA" dirty="0"/>
          </a:p>
        </p:txBody>
      </p:sp>
    </p:spTree>
    <p:extLst>
      <p:ext uri="{BB962C8B-B14F-4D97-AF65-F5344CB8AC3E}">
        <p14:creationId xmlns:p14="http://schemas.microsoft.com/office/powerpoint/2010/main" val="137833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8</a:t>
            </a:fld>
            <a:endParaRPr lang="en-CA" dirty="0"/>
          </a:p>
        </p:txBody>
      </p:sp>
    </p:spTree>
    <p:extLst>
      <p:ext uri="{BB962C8B-B14F-4D97-AF65-F5344CB8AC3E}">
        <p14:creationId xmlns:p14="http://schemas.microsoft.com/office/powerpoint/2010/main" val="1378336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9</a:t>
            </a:fld>
            <a:endParaRPr lang="en-CA" dirty="0"/>
          </a:p>
        </p:txBody>
      </p:sp>
    </p:spTree>
    <p:extLst>
      <p:ext uri="{BB962C8B-B14F-4D97-AF65-F5344CB8AC3E}">
        <p14:creationId xmlns:p14="http://schemas.microsoft.com/office/powerpoint/2010/main" val="137833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99F795-92B6-4206-8CEE-DBF749B87AE6}" type="slidenum">
              <a:rPr lang="en-CA" smtClean="0"/>
              <a:t>10</a:t>
            </a:fld>
            <a:endParaRPr lang="en-CA" dirty="0"/>
          </a:p>
        </p:txBody>
      </p:sp>
    </p:spTree>
    <p:extLst>
      <p:ext uri="{BB962C8B-B14F-4D97-AF65-F5344CB8AC3E}">
        <p14:creationId xmlns:p14="http://schemas.microsoft.com/office/powerpoint/2010/main" val="1378336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emf"/><Relationship Id="rId4"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Master" Target="../slideMasters/slideMaster5.xml"/><Relationship Id="rId5" Type="http://schemas.openxmlformats.org/officeDocument/2006/relationships/tags" Target="../tags/tag36.xml"/><Relationship Id="rId4" Type="http://schemas.openxmlformats.org/officeDocument/2006/relationships/tags" Target="../tags/tag35.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slideMaster" Target="../slideMasters/slideMaster5.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Master" Target="../slideMasters/slideMaster7.xml"/><Relationship Id="rId4" Type="http://schemas.openxmlformats.org/officeDocument/2006/relationships/tags" Target="../tags/tag5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10" Type="http://schemas.openxmlformats.org/officeDocument/2006/relationships/image" Target="../media/image4.png"/><Relationship Id="rId4" Type="http://schemas.openxmlformats.org/officeDocument/2006/relationships/tags" Target="../tags/tag57.xml"/><Relationship Id="rId9"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image" Target="../media/image5.png"/><Relationship Id="rId4" Type="http://schemas.openxmlformats.org/officeDocument/2006/relationships/tags" Target="../tags/tag65.xml"/><Relationship Id="rId9"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80.xml"/><Relationship Id="rId3" Type="http://schemas.openxmlformats.org/officeDocument/2006/relationships/tags" Target="../tags/tag75.xml"/><Relationship Id="rId7" Type="http://schemas.openxmlformats.org/officeDocument/2006/relationships/tags" Target="../tags/tag79.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0.xml"/><Relationship Id="rId4" Type="http://schemas.openxmlformats.org/officeDocument/2006/relationships/tags" Target="../tags/tag8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1.xml"/><Relationship Id="rId1" Type="http://schemas.openxmlformats.org/officeDocument/2006/relationships/tags" Target="../tags/tag8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3.xml"/><Relationship Id="rId5" Type="http://schemas.openxmlformats.org/officeDocument/2006/relationships/tags" Target="../tags/tag12.xml"/><Relationship Id="rId4"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Master" Target="../slideMasters/slideMaster3.xml"/><Relationship Id="rId4" Type="http://schemas.openxmlformats.org/officeDocument/2006/relationships/tags" Target="../tags/tag3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RF_Presentation cover">
    <p:spTree>
      <p:nvGrpSpPr>
        <p:cNvPr id="1" name=""/>
        <p:cNvGrpSpPr/>
        <p:nvPr/>
      </p:nvGrpSpPr>
      <p:grpSpPr>
        <a:xfrm>
          <a:off x="0" y="0"/>
          <a:ext cx="0" cy="0"/>
          <a:chOff x="0" y="0"/>
          <a:chExt cx="0" cy="0"/>
        </a:xfrm>
      </p:grpSpPr>
      <p:pic>
        <p:nvPicPr>
          <p:cNvPr id="4" name="Picture 3" descr="NRF PowerPoint Title Slide Panel.eps"/>
          <p:cNvPicPr>
            <a:picLocks noChangeAsp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414000" y="0"/>
            <a:ext cx="8316000" cy="4269517"/>
          </a:xfrm>
          <a:prstGeom prst="rect">
            <a:avLst/>
          </a:prstGeom>
        </p:spPr>
      </p:pic>
      <p:sp>
        <p:nvSpPr>
          <p:cNvPr id="2" name="Title 1"/>
          <p:cNvSpPr>
            <a:spLocks noGrp="1"/>
          </p:cNvSpPr>
          <p:nvPr>
            <p:ph type="title" hasCustomPrompt="1"/>
            <p:custDataLst>
              <p:tags r:id="rId2"/>
            </p:custDataLst>
          </p:nvPr>
        </p:nvSpPr>
        <p:spPr>
          <a:xfrm>
            <a:off x="853200" y="1962000"/>
            <a:ext cx="7560000" cy="468313"/>
          </a:xfrm>
        </p:spPr>
        <p:txBody>
          <a:bodyPr/>
          <a:lstStyle>
            <a:lvl1pPr>
              <a:defRPr baseline="0">
                <a:solidFill>
                  <a:schemeClr val="bg1"/>
                </a:solidFill>
              </a:defRPr>
            </a:lvl1pPr>
          </a:lstStyle>
          <a:p>
            <a:r>
              <a:rPr lang="en-CA" dirty="0" smtClean="0"/>
              <a:t>Title</a:t>
            </a:r>
            <a:endParaRPr lang="en-CA" dirty="0"/>
          </a:p>
        </p:txBody>
      </p:sp>
      <p:sp>
        <p:nvSpPr>
          <p:cNvPr id="3" name="Text Placeholder 2"/>
          <p:cNvSpPr>
            <a:spLocks noGrp="1"/>
          </p:cNvSpPr>
          <p:nvPr>
            <p:ph type="body" sz="half" idx="1" hasCustomPrompt="1"/>
            <p:custDataLst>
              <p:tags r:id="rId3"/>
            </p:custDataLst>
          </p:nvPr>
        </p:nvSpPr>
        <p:spPr>
          <a:xfrm>
            <a:off x="853200" y="2433600"/>
            <a:ext cx="7560000" cy="1764000"/>
          </a:xfrm>
          <a:prstGeom prst="rect">
            <a:avLst/>
          </a:prstGeom>
        </p:spPr>
        <p:txBody>
          <a:bodyPr wrap="square"/>
          <a:lstStyle>
            <a:lvl1pPr>
              <a:defRPr sz="1800" baseline="0">
                <a:solidFill>
                  <a:schemeClr val="bg1"/>
                </a:solidFill>
              </a:defRPr>
            </a:lvl1pPr>
            <a:lvl2pPr>
              <a:defRPr>
                <a:solidFill>
                  <a:schemeClr val="bg1"/>
                </a:solidFill>
              </a:defRPr>
            </a:lvl2pPr>
          </a:lstStyle>
          <a:p>
            <a:pPr lvl="0"/>
            <a:r>
              <a:rPr lang="en-CA" dirty="0" smtClean="0"/>
              <a:t>First name surname</a:t>
            </a:r>
          </a:p>
          <a:p>
            <a:pPr lvl="0"/>
            <a:r>
              <a:rPr lang="en-CA" dirty="0" smtClean="0"/>
              <a:t>Position</a:t>
            </a:r>
          </a:p>
          <a:p>
            <a:pPr lvl="0"/>
            <a:r>
              <a:rPr lang="en-CA" dirty="0" smtClean="0"/>
              <a:t>Legal Entity</a:t>
            </a:r>
          </a:p>
          <a:p>
            <a:pPr lvl="0"/>
            <a:r>
              <a:rPr lang="en-CA" dirty="0" smtClean="0"/>
              <a:t>Date</a:t>
            </a:r>
          </a:p>
          <a:p>
            <a:pPr lvl="0"/>
            <a:endParaRPr lang="en-CA" dirty="0"/>
          </a:p>
        </p:txBody>
      </p:sp>
    </p:spTree>
    <p:extLst>
      <p:ext uri="{BB962C8B-B14F-4D97-AF65-F5344CB8AC3E}">
        <p14:creationId xmlns:p14="http://schemas.microsoft.com/office/powerpoint/2010/main" val="36092614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7B31F86-4A71-4A87-9976-9102B0C1E70C}" type="datetimeFigureOut">
              <a:rPr lang="en-CA" smtClean="0"/>
              <a:t>2018-11-30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F9978D-1D60-4038-8662-DAE3667B2AAF}" type="slidenum">
              <a:rPr lang="en-CA" smtClean="0"/>
              <a:t>‹#›</a:t>
            </a:fld>
            <a:endParaRPr lang="en-CA" dirty="0"/>
          </a:p>
        </p:txBody>
      </p:sp>
    </p:spTree>
    <p:extLst>
      <p:ext uri="{BB962C8B-B14F-4D97-AF65-F5344CB8AC3E}">
        <p14:creationId xmlns:p14="http://schemas.microsoft.com/office/powerpoint/2010/main" val="134459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B31F86-4A71-4A87-9976-9102B0C1E70C}" type="datetimeFigureOut">
              <a:rPr lang="en-CA" smtClean="0"/>
              <a:t>2018-11-30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F9978D-1D60-4038-8662-DAE3667B2AAF}" type="slidenum">
              <a:rPr lang="en-CA" smtClean="0"/>
              <a:t>‹#›</a:t>
            </a:fld>
            <a:endParaRPr lang="en-CA" dirty="0"/>
          </a:p>
        </p:txBody>
      </p:sp>
    </p:spTree>
    <p:extLst>
      <p:ext uri="{BB962C8B-B14F-4D97-AF65-F5344CB8AC3E}">
        <p14:creationId xmlns:p14="http://schemas.microsoft.com/office/powerpoint/2010/main" val="836316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7B31F86-4A71-4A87-9976-9102B0C1E70C}" type="datetimeFigureOut">
              <a:rPr lang="en-CA" smtClean="0"/>
              <a:t>2018-11-30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F9978D-1D60-4038-8662-DAE3667B2AAF}" type="slidenum">
              <a:rPr lang="en-CA" smtClean="0"/>
              <a:t>‹#›</a:t>
            </a:fld>
            <a:endParaRPr lang="en-CA" dirty="0"/>
          </a:p>
        </p:txBody>
      </p:sp>
    </p:spTree>
    <p:extLst>
      <p:ext uri="{BB962C8B-B14F-4D97-AF65-F5344CB8AC3E}">
        <p14:creationId xmlns:p14="http://schemas.microsoft.com/office/powerpoint/2010/main" val="971040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7B31F86-4A71-4A87-9976-9102B0C1E70C}" type="datetimeFigureOut">
              <a:rPr lang="en-CA" smtClean="0"/>
              <a:t>2018-11-30</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90F9978D-1D60-4038-8662-DAE3667B2AAF}" type="slidenum">
              <a:rPr lang="en-CA" smtClean="0"/>
              <a:t>‹#›</a:t>
            </a:fld>
            <a:endParaRPr lang="en-CA" dirty="0"/>
          </a:p>
        </p:txBody>
      </p:sp>
    </p:spTree>
    <p:extLst>
      <p:ext uri="{BB962C8B-B14F-4D97-AF65-F5344CB8AC3E}">
        <p14:creationId xmlns:p14="http://schemas.microsoft.com/office/powerpoint/2010/main" val="620190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7B31F86-4A71-4A87-9976-9102B0C1E70C}" type="datetimeFigureOut">
              <a:rPr lang="en-CA" smtClean="0"/>
              <a:t>2018-11-30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90F9978D-1D60-4038-8662-DAE3667B2AAF}" type="slidenum">
              <a:rPr lang="en-CA" smtClean="0"/>
              <a:t>‹#›</a:t>
            </a:fld>
            <a:endParaRPr lang="en-CA" dirty="0"/>
          </a:p>
        </p:txBody>
      </p:sp>
    </p:spTree>
    <p:extLst>
      <p:ext uri="{BB962C8B-B14F-4D97-AF65-F5344CB8AC3E}">
        <p14:creationId xmlns:p14="http://schemas.microsoft.com/office/powerpoint/2010/main" val="3610986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31F86-4A71-4A87-9976-9102B0C1E70C}" type="datetimeFigureOut">
              <a:rPr lang="en-CA" smtClean="0"/>
              <a:t>2018-11-30</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90F9978D-1D60-4038-8662-DAE3667B2AAF}" type="slidenum">
              <a:rPr lang="en-CA" smtClean="0"/>
              <a:t>‹#›</a:t>
            </a:fld>
            <a:endParaRPr lang="en-CA" dirty="0"/>
          </a:p>
        </p:txBody>
      </p:sp>
    </p:spTree>
    <p:extLst>
      <p:ext uri="{BB962C8B-B14F-4D97-AF65-F5344CB8AC3E}">
        <p14:creationId xmlns:p14="http://schemas.microsoft.com/office/powerpoint/2010/main" val="408361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31F86-4A71-4A87-9976-9102B0C1E70C}" type="datetimeFigureOut">
              <a:rPr lang="en-CA" smtClean="0"/>
              <a:t>2018-11-30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F9978D-1D60-4038-8662-DAE3667B2AAF}" type="slidenum">
              <a:rPr lang="en-CA" smtClean="0"/>
              <a:t>‹#›</a:t>
            </a:fld>
            <a:endParaRPr lang="en-CA" dirty="0"/>
          </a:p>
        </p:txBody>
      </p:sp>
    </p:spTree>
    <p:extLst>
      <p:ext uri="{BB962C8B-B14F-4D97-AF65-F5344CB8AC3E}">
        <p14:creationId xmlns:p14="http://schemas.microsoft.com/office/powerpoint/2010/main" val="1968657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31F86-4A71-4A87-9976-9102B0C1E70C}" type="datetimeFigureOut">
              <a:rPr lang="en-CA" smtClean="0"/>
              <a:t>2018-11-30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F9978D-1D60-4038-8662-DAE3667B2AAF}" type="slidenum">
              <a:rPr lang="en-CA" smtClean="0"/>
              <a:t>‹#›</a:t>
            </a:fld>
            <a:endParaRPr lang="en-CA" dirty="0"/>
          </a:p>
        </p:txBody>
      </p:sp>
    </p:spTree>
    <p:extLst>
      <p:ext uri="{BB962C8B-B14F-4D97-AF65-F5344CB8AC3E}">
        <p14:creationId xmlns:p14="http://schemas.microsoft.com/office/powerpoint/2010/main" val="2807773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7B31F86-4A71-4A87-9976-9102B0C1E70C}" type="datetimeFigureOut">
              <a:rPr lang="en-CA" smtClean="0"/>
              <a:t>2018-11-30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F9978D-1D60-4038-8662-DAE3667B2AAF}" type="slidenum">
              <a:rPr lang="en-CA" smtClean="0"/>
              <a:t>‹#›</a:t>
            </a:fld>
            <a:endParaRPr lang="en-CA" dirty="0"/>
          </a:p>
        </p:txBody>
      </p:sp>
    </p:spTree>
    <p:extLst>
      <p:ext uri="{BB962C8B-B14F-4D97-AF65-F5344CB8AC3E}">
        <p14:creationId xmlns:p14="http://schemas.microsoft.com/office/powerpoint/2010/main" val="1588172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7B31F86-4A71-4A87-9976-9102B0C1E70C}" type="datetimeFigureOut">
              <a:rPr lang="en-CA" smtClean="0"/>
              <a:t>2018-11-30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F9978D-1D60-4038-8662-DAE3667B2AAF}" type="slidenum">
              <a:rPr lang="en-CA" smtClean="0"/>
              <a:t>‹#›</a:t>
            </a:fld>
            <a:endParaRPr lang="en-CA" dirty="0"/>
          </a:p>
        </p:txBody>
      </p:sp>
    </p:spTree>
    <p:extLst>
      <p:ext uri="{BB962C8B-B14F-4D97-AF65-F5344CB8AC3E}">
        <p14:creationId xmlns:p14="http://schemas.microsoft.com/office/powerpoint/2010/main" val="3412999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RF_Section Divider">
    <p:spTree>
      <p:nvGrpSpPr>
        <p:cNvPr id="1" name=""/>
        <p:cNvGrpSpPr/>
        <p:nvPr/>
      </p:nvGrpSpPr>
      <p:grpSpPr>
        <a:xfrm>
          <a:off x="0" y="0"/>
          <a:ext cx="0" cy="0"/>
          <a:chOff x="0" y="0"/>
          <a:chExt cx="0" cy="0"/>
        </a:xfrm>
      </p:grpSpPr>
      <p:sp>
        <p:nvSpPr>
          <p:cNvPr id="5" name="Title 2"/>
          <p:cNvSpPr>
            <a:spLocks noGrp="1"/>
          </p:cNvSpPr>
          <p:nvPr>
            <p:ph type="title" hasCustomPrompt="1"/>
            <p:custDataLst>
              <p:tags r:id="rId1"/>
            </p:custDataLst>
          </p:nvPr>
        </p:nvSpPr>
        <p:spPr>
          <a:xfrm>
            <a:off x="360000" y="432000"/>
            <a:ext cx="8424000" cy="504000"/>
          </a:xfrm>
        </p:spPr>
        <p:txBody>
          <a:bodyPr/>
          <a:lstStyle>
            <a:lvl1pPr>
              <a:defRPr>
                <a:solidFill>
                  <a:srgbClr val="FF0000"/>
                </a:solidFill>
              </a:defRPr>
            </a:lvl1pPr>
          </a:lstStyle>
          <a:p>
            <a:r>
              <a:rPr lang="en-CA" dirty="0" smtClean="0"/>
              <a:t>Section Divider</a:t>
            </a:r>
            <a:endParaRPr lang="en-CA" dirty="0"/>
          </a:p>
        </p:txBody>
      </p:sp>
      <p:sp>
        <p:nvSpPr>
          <p:cNvPr id="6" name="Rectangle 5"/>
          <p:cNvSpPr/>
          <p:nvPr userDrawn="1">
            <p:custDataLst>
              <p:tags r:id="rId2"/>
            </p:custDataLst>
          </p:nvPr>
        </p:nvSpPr>
        <p:spPr>
          <a:xfrm>
            <a:off x="0" y="6134400"/>
            <a:ext cx="9143999" cy="7236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Picture 6"/>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5932850" y="6325200"/>
            <a:ext cx="2851150" cy="320675"/>
          </a:xfrm>
          <a:prstGeom prst="rect">
            <a:avLst/>
          </a:prstGeom>
        </p:spPr>
      </p:pic>
    </p:spTree>
    <p:extLst>
      <p:ext uri="{BB962C8B-B14F-4D97-AF65-F5344CB8AC3E}">
        <p14:creationId xmlns:p14="http://schemas.microsoft.com/office/powerpoint/2010/main" val="2330114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RF_Page width char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baseline="0"/>
            </a:lvl1pPr>
          </a:lstStyle>
          <a:p>
            <a:r>
              <a:rPr lang="en-CA" dirty="0" smtClean="0"/>
              <a:t>Full page chart</a:t>
            </a:r>
            <a:endParaRPr lang="en-CA" dirty="0"/>
          </a:p>
        </p:txBody>
      </p:sp>
      <p:sp>
        <p:nvSpPr>
          <p:cNvPr id="4" name="Footer Placeholder 3"/>
          <p:cNvSpPr>
            <a:spLocks noGrp="1"/>
          </p:cNvSpPr>
          <p:nvPr>
            <p:ph type="ftr" sz="quarter" idx="10"/>
            <p:custDataLst>
              <p:tags r:id="rId2"/>
            </p:custDataLst>
          </p:nvPr>
        </p:nvSpPr>
        <p:spPr/>
        <p:txBody>
          <a:bodyPr/>
          <a:lstStyle>
            <a:lvl1pPr>
              <a:defRPr/>
            </a:lvl1pPr>
          </a:lstStyle>
          <a:p>
            <a:endParaRPr lang="en-CA" dirty="0"/>
          </a:p>
        </p:txBody>
      </p:sp>
      <p:sp>
        <p:nvSpPr>
          <p:cNvPr id="5" name="Slide Number Placeholder 4"/>
          <p:cNvSpPr>
            <a:spLocks noGrp="1"/>
          </p:cNvSpPr>
          <p:nvPr>
            <p:ph type="sldNum" sz="quarter" idx="11"/>
            <p:custDataLst>
              <p:tags r:id="rId3"/>
            </p:custDataLst>
          </p:nvPr>
        </p:nvSpPr>
        <p:spPr/>
        <p:txBody>
          <a:bodyPr/>
          <a:lstStyle>
            <a:lvl1pPr>
              <a:defRPr/>
            </a:lvl1pPr>
          </a:lstStyle>
          <a:p>
            <a:fld id="{5E83CE79-D54A-42ED-A996-D7F7DAB0BD49}" type="slidenum">
              <a:rPr lang="en-CA" smtClean="0"/>
              <a:pPr/>
              <a:t>‹#›</a:t>
            </a:fld>
            <a:endParaRPr lang="en-CA" dirty="0"/>
          </a:p>
        </p:txBody>
      </p:sp>
      <p:sp>
        <p:nvSpPr>
          <p:cNvPr id="7" name="Chart Placeholder 6"/>
          <p:cNvSpPr>
            <a:spLocks noGrp="1"/>
          </p:cNvSpPr>
          <p:nvPr>
            <p:ph type="chart" sz="quarter" idx="12" hasCustomPrompt="1"/>
            <p:custDataLst>
              <p:tags r:id="rId4"/>
            </p:custDataLst>
          </p:nvPr>
        </p:nvSpPr>
        <p:spPr>
          <a:xfrm>
            <a:off x="360000" y="1044000"/>
            <a:ext cx="8424000" cy="5040000"/>
          </a:xfrm>
        </p:spPr>
        <p:txBody>
          <a:bodyPr/>
          <a:lstStyle>
            <a:lvl1pPr>
              <a:defRPr lang="en-GB" sz="2200" kern="1200" baseline="0" dirty="0">
                <a:solidFill>
                  <a:schemeClr val="tx1"/>
                </a:solidFill>
                <a:latin typeface="Arial" pitchFamily="34" charset="0"/>
                <a:ea typeface="+mn-ea"/>
                <a:cs typeface="Arial" pitchFamily="34" charset="0"/>
              </a:defRPr>
            </a:lvl1pPr>
          </a:lstStyle>
          <a:p>
            <a:r>
              <a:rPr lang="en-GB" sz="2200" kern="1200" baseline="0" dirty="0" smtClean="0">
                <a:solidFill>
                  <a:schemeClr val="tx1"/>
                </a:solidFill>
                <a:latin typeface="Arial" pitchFamily="34" charset="0"/>
                <a:ea typeface="+mn-ea"/>
                <a:cs typeface="Arial" pitchFamily="34" charset="0"/>
              </a:rPr>
              <a:t>Click to insert a chart</a:t>
            </a:r>
            <a:endParaRPr lang="en-GB" dirty="0"/>
          </a:p>
        </p:txBody>
      </p:sp>
      <p:sp>
        <p:nvSpPr>
          <p:cNvPr id="6" name="Line 16"/>
          <p:cNvSpPr>
            <a:spLocks noChangeShapeType="1"/>
          </p:cNvSpPr>
          <p:nvPr userDrawn="1">
            <p:custDataLst>
              <p:tags r:id="rId5"/>
            </p:custDataLst>
          </p:nvPr>
        </p:nvSpPr>
        <p:spPr bwMode="gray">
          <a:xfrm>
            <a:off x="538163" y="6545263"/>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Tree>
    <p:extLst>
      <p:ext uri="{BB962C8B-B14F-4D97-AF65-F5344CB8AC3E}">
        <p14:creationId xmlns:p14="http://schemas.microsoft.com/office/powerpoint/2010/main" val="162375435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RF_Text and char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58775" y="431800"/>
            <a:ext cx="8424000" cy="503238"/>
          </a:xfrm>
        </p:spPr>
        <p:txBody>
          <a:bodyPr/>
          <a:lstStyle>
            <a:lvl1pPr>
              <a:defRPr/>
            </a:lvl1pPr>
          </a:lstStyle>
          <a:p>
            <a:r>
              <a:rPr lang="en-CA" dirty="0" smtClean="0"/>
              <a:t>Text and half page chart</a:t>
            </a:r>
            <a:endParaRPr lang="en-CA" dirty="0"/>
          </a:p>
        </p:txBody>
      </p:sp>
      <p:sp>
        <p:nvSpPr>
          <p:cNvPr id="3" name="Text Placeholder 2"/>
          <p:cNvSpPr>
            <a:spLocks noGrp="1"/>
          </p:cNvSpPr>
          <p:nvPr>
            <p:ph type="body" sz="half" idx="1" hasCustomPrompt="1"/>
            <p:custDataLst>
              <p:tags r:id="rId2"/>
            </p:custDataLst>
          </p:nvPr>
        </p:nvSpPr>
        <p:spPr>
          <a:xfrm>
            <a:off x="358775" y="1042988"/>
            <a:ext cx="4136400" cy="5038725"/>
          </a:xfrm>
          <a:prstGeom prst="rect">
            <a:avLst/>
          </a:prstGeom>
        </p:spPr>
        <p:txBody>
          <a:bodyPr wrap="square"/>
          <a:lstStyle/>
          <a:p>
            <a:pPr lvl="0"/>
            <a:r>
              <a:rPr lang="en-CA" dirty="0" smtClean="0"/>
              <a:t>Click to type text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a:p>
            <a:pPr lvl="5"/>
            <a:r>
              <a:rPr lang="en-CA" dirty="0" smtClean="0"/>
              <a:t>Sixth level</a:t>
            </a:r>
          </a:p>
          <a:p>
            <a:pPr lvl="6"/>
            <a:r>
              <a:rPr lang="en-CA" dirty="0" smtClean="0"/>
              <a:t>Seventh level</a:t>
            </a:r>
          </a:p>
          <a:p>
            <a:pPr lvl="7"/>
            <a:r>
              <a:rPr lang="en-CA" dirty="0" smtClean="0"/>
              <a:t>Eighth level</a:t>
            </a:r>
          </a:p>
          <a:p>
            <a:pPr lvl="8"/>
            <a:r>
              <a:rPr lang="en-CA" dirty="0" err="1" smtClean="0"/>
              <a:t>Nineth</a:t>
            </a:r>
            <a:r>
              <a:rPr lang="en-CA" dirty="0" smtClean="0"/>
              <a:t> level</a:t>
            </a:r>
          </a:p>
        </p:txBody>
      </p:sp>
      <p:sp>
        <p:nvSpPr>
          <p:cNvPr id="6" name="Slide Number Placeholder 5"/>
          <p:cNvSpPr>
            <a:spLocks noGrp="1"/>
          </p:cNvSpPr>
          <p:nvPr>
            <p:ph type="sldNum" sz="quarter" idx="11"/>
            <p:custDataLst>
              <p:tags r:id="rId3"/>
            </p:custDataLst>
          </p:nvPr>
        </p:nvSpPr>
        <p:spPr>
          <a:xfrm>
            <a:off x="358775" y="6529388"/>
            <a:ext cx="179388" cy="179387"/>
          </a:xfrm>
        </p:spPr>
        <p:txBody>
          <a:bodyPr/>
          <a:lstStyle>
            <a:lvl1pPr>
              <a:defRPr/>
            </a:lvl1pPr>
          </a:lstStyle>
          <a:p>
            <a:fld id="{AD972588-2F52-4EC8-BA3F-A8BECB387D9B}" type="slidenum">
              <a:rPr lang="en-CA" smtClean="0"/>
              <a:pPr/>
              <a:t>‹#›</a:t>
            </a:fld>
            <a:endParaRPr lang="en-CA" dirty="0"/>
          </a:p>
        </p:txBody>
      </p:sp>
      <p:sp>
        <p:nvSpPr>
          <p:cNvPr id="8" name="Chart Placeholder 7"/>
          <p:cNvSpPr>
            <a:spLocks noGrp="1"/>
          </p:cNvSpPr>
          <p:nvPr>
            <p:ph type="chart" sz="quarter" idx="12" hasCustomPrompt="1"/>
            <p:custDataLst>
              <p:tags r:id="rId4"/>
            </p:custDataLst>
          </p:nvPr>
        </p:nvSpPr>
        <p:spPr>
          <a:xfrm>
            <a:off x="4644000" y="1044000"/>
            <a:ext cx="4136400" cy="5040000"/>
          </a:xfrm>
        </p:spPr>
        <p:txBody>
          <a:bodyPr/>
          <a:lstStyle>
            <a:lvl1pPr>
              <a:defRPr lang="en-GB" sz="2200" kern="1200" baseline="0" dirty="0">
                <a:solidFill>
                  <a:schemeClr val="tx1"/>
                </a:solidFill>
                <a:latin typeface="Arial" pitchFamily="34" charset="0"/>
                <a:ea typeface="+mn-ea"/>
                <a:cs typeface="Arial" pitchFamily="34" charset="0"/>
              </a:defRPr>
            </a:lvl1pPr>
          </a:lstStyle>
          <a:p>
            <a:r>
              <a:rPr lang="en-GB" sz="2200" kern="1200" baseline="0" dirty="0" smtClean="0">
                <a:solidFill>
                  <a:schemeClr val="tx1"/>
                </a:solidFill>
                <a:latin typeface="Arial" pitchFamily="34" charset="0"/>
                <a:ea typeface="+mn-ea"/>
                <a:cs typeface="Arial" pitchFamily="34" charset="0"/>
              </a:rPr>
              <a:t>Click to insert a chart</a:t>
            </a:r>
            <a:endParaRPr lang="en-GB" dirty="0"/>
          </a:p>
        </p:txBody>
      </p:sp>
      <p:sp>
        <p:nvSpPr>
          <p:cNvPr id="7" name="Line 16"/>
          <p:cNvSpPr>
            <a:spLocks noChangeShapeType="1"/>
          </p:cNvSpPr>
          <p:nvPr userDrawn="1">
            <p:custDataLst>
              <p:tags r:id="rId5"/>
            </p:custDataLst>
          </p:nvPr>
        </p:nvSpPr>
        <p:spPr bwMode="gray">
          <a:xfrm>
            <a:off x="538163" y="6545263"/>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4" name="Footer Placeholder 3"/>
          <p:cNvSpPr>
            <a:spLocks noGrp="1"/>
          </p:cNvSpPr>
          <p:nvPr>
            <p:ph type="ftr" sz="quarter" idx="13"/>
            <p:custDataLst>
              <p:tags r:id="rId6"/>
            </p:custDataLst>
          </p:nvPr>
        </p:nvSpPr>
        <p:spPr/>
        <p:txBody>
          <a:bodyPr/>
          <a:lstStyle/>
          <a:p>
            <a:endParaRPr lang="en-CA" dirty="0" smtClean="0"/>
          </a:p>
        </p:txBody>
      </p:sp>
    </p:spTree>
    <p:extLst>
      <p:ext uri="{BB962C8B-B14F-4D97-AF65-F5344CB8AC3E}">
        <p14:creationId xmlns:p14="http://schemas.microsoft.com/office/powerpoint/2010/main" val="73277659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RF_Table">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lvl1pPr>
          </a:lstStyle>
          <a:p>
            <a:r>
              <a:rPr lang="en-CA" dirty="0" smtClean="0"/>
              <a:t>Full page table</a:t>
            </a:r>
            <a:endParaRPr lang="en-CA" dirty="0"/>
          </a:p>
        </p:txBody>
      </p:sp>
      <p:sp>
        <p:nvSpPr>
          <p:cNvPr id="3" name="Footer Placeholder 2"/>
          <p:cNvSpPr>
            <a:spLocks noGrp="1"/>
          </p:cNvSpPr>
          <p:nvPr>
            <p:ph type="ftr" sz="quarter" idx="10"/>
            <p:custDataLst>
              <p:tags r:id="rId2"/>
            </p:custDataLst>
          </p:nvPr>
        </p:nvSpPr>
        <p:spPr/>
        <p:txBody>
          <a:bodyPr/>
          <a:lstStyle/>
          <a:p>
            <a:endParaRPr lang="en-CA" dirty="0"/>
          </a:p>
        </p:txBody>
      </p:sp>
      <p:sp>
        <p:nvSpPr>
          <p:cNvPr id="4" name="Slide Number Placeholder 3"/>
          <p:cNvSpPr>
            <a:spLocks noGrp="1"/>
          </p:cNvSpPr>
          <p:nvPr>
            <p:ph type="sldNum" sz="quarter" idx="11"/>
            <p:custDataLst>
              <p:tags r:id="rId3"/>
            </p:custDataLst>
          </p:nvPr>
        </p:nvSpPr>
        <p:spPr/>
        <p:txBody>
          <a:bodyPr/>
          <a:lstStyle/>
          <a:p>
            <a:fld id="{86A0AFEE-FA06-480F-B566-682FAB0A11CC}" type="slidenum">
              <a:rPr lang="en-CA" smtClean="0"/>
              <a:pPr/>
              <a:t>‹#›</a:t>
            </a:fld>
            <a:endParaRPr lang="en-CA" dirty="0"/>
          </a:p>
        </p:txBody>
      </p:sp>
      <p:sp>
        <p:nvSpPr>
          <p:cNvPr id="6" name="Text Placeholder 5"/>
          <p:cNvSpPr>
            <a:spLocks noGrp="1"/>
          </p:cNvSpPr>
          <p:nvPr>
            <p:ph type="body" sz="quarter" idx="12" hasCustomPrompt="1"/>
            <p:custDataLst>
              <p:tags r:id="rId4"/>
            </p:custDataLst>
          </p:nvPr>
        </p:nvSpPr>
        <p:spPr>
          <a:xfrm>
            <a:off x="358774" y="1051200"/>
            <a:ext cx="8424000" cy="432000"/>
          </a:xfrm>
          <a:prstGeom prst="rect">
            <a:avLst/>
          </a:prstGeom>
        </p:spPr>
        <p:txBody>
          <a:bodyPr wrap="none" lIns="0" tIns="0" rIns="0" bIns="0"/>
          <a:lstStyle>
            <a:lvl1pPr>
              <a:defRPr sz="2200" baseline="0">
                <a:solidFill>
                  <a:schemeClr val="tx2"/>
                </a:solidFill>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pPr lvl="0"/>
            <a:r>
              <a:rPr lang="en-CA" dirty="0" smtClean="0"/>
              <a:t>Main heading</a:t>
            </a:r>
          </a:p>
        </p:txBody>
      </p:sp>
      <p:sp>
        <p:nvSpPr>
          <p:cNvPr id="8" name="Table Placeholder 7"/>
          <p:cNvSpPr>
            <a:spLocks noGrp="1"/>
          </p:cNvSpPr>
          <p:nvPr>
            <p:ph type="tbl" sz="quarter" idx="13" hasCustomPrompt="1"/>
            <p:custDataLst>
              <p:tags r:id="rId5"/>
            </p:custDataLst>
          </p:nvPr>
        </p:nvSpPr>
        <p:spPr>
          <a:xfrm>
            <a:off x="360000" y="1558800"/>
            <a:ext cx="8424000" cy="4388400"/>
          </a:xfrm>
          <a:prstGeom prst="rect">
            <a:avLst/>
          </a:prstGeom>
        </p:spPr>
        <p:txBody>
          <a:bodyPr wrap="square" lIns="0" tIns="0" rIns="0" bIns="0"/>
          <a:lstStyle>
            <a:lvl1pPr>
              <a:defRPr/>
            </a:lvl1pPr>
          </a:lstStyle>
          <a:p>
            <a:pPr lvl="1"/>
            <a:r>
              <a:rPr lang="en-GB" dirty="0" smtClean="0"/>
              <a:t>Click to insert table</a:t>
            </a:r>
            <a:endParaRPr lang="en-GB" dirty="0"/>
          </a:p>
        </p:txBody>
      </p:sp>
      <p:sp>
        <p:nvSpPr>
          <p:cNvPr id="7" name="Line 16"/>
          <p:cNvSpPr>
            <a:spLocks noChangeShapeType="1"/>
          </p:cNvSpPr>
          <p:nvPr userDrawn="1">
            <p:custDataLst>
              <p:tags r:id="rId6"/>
            </p:custDataLst>
          </p:nvPr>
        </p:nvSpPr>
        <p:spPr bwMode="gray">
          <a:xfrm>
            <a:off x="538163" y="6545263"/>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Tree>
    <p:extLst>
      <p:ext uri="{BB962C8B-B14F-4D97-AF65-F5344CB8AC3E}">
        <p14:creationId xmlns:p14="http://schemas.microsoft.com/office/powerpoint/2010/main" val="17710898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RF_Map">
    <p:spTree>
      <p:nvGrpSpPr>
        <p:cNvPr id="1" name=""/>
        <p:cNvGrpSpPr/>
        <p:nvPr/>
      </p:nvGrpSpPr>
      <p:grpSpPr>
        <a:xfrm>
          <a:off x="0" y="0"/>
          <a:ext cx="0" cy="0"/>
          <a:chOff x="0" y="0"/>
          <a:chExt cx="0" cy="0"/>
        </a:xfrm>
      </p:grpSpPr>
      <p:sp>
        <p:nvSpPr>
          <p:cNvPr id="5" name="Title 1"/>
          <p:cNvSpPr>
            <a:spLocks noGrp="1"/>
          </p:cNvSpPr>
          <p:nvPr>
            <p:ph type="title" hasCustomPrompt="1"/>
            <p:custDataLst>
              <p:tags r:id="rId1"/>
            </p:custDataLst>
          </p:nvPr>
        </p:nvSpPr>
        <p:spPr>
          <a:xfrm>
            <a:off x="358775" y="431800"/>
            <a:ext cx="8424000" cy="503238"/>
          </a:xfrm>
        </p:spPr>
        <p:txBody>
          <a:bodyPr/>
          <a:lstStyle>
            <a:lvl1pPr>
              <a:defRPr/>
            </a:lvl1pPr>
          </a:lstStyle>
          <a:p>
            <a:r>
              <a:rPr lang="en-CA" dirty="0" smtClean="0"/>
              <a:t>Slide title</a:t>
            </a:r>
            <a:endParaRPr lang="en-CA" dirty="0"/>
          </a:p>
        </p:txBody>
      </p:sp>
      <p:sp>
        <p:nvSpPr>
          <p:cNvPr id="7" name="Slide Number Placeholder 4"/>
          <p:cNvSpPr>
            <a:spLocks noGrp="1"/>
          </p:cNvSpPr>
          <p:nvPr>
            <p:ph type="sldNum" sz="quarter" idx="11"/>
            <p:custDataLst>
              <p:tags r:id="rId2"/>
            </p:custDataLst>
          </p:nvPr>
        </p:nvSpPr>
        <p:spPr>
          <a:xfrm>
            <a:off x="358775" y="6529388"/>
            <a:ext cx="179388" cy="179387"/>
          </a:xfrm>
        </p:spPr>
        <p:txBody>
          <a:bodyPr/>
          <a:lstStyle>
            <a:lvl1pPr>
              <a:defRPr/>
            </a:lvl1pPr>
          </a:lstStyle>
          <a:p>
            <a:fld id="{56E3EF9F-6447-4352-9D67-5AAB50718BD2}" type="slidenum">
              <a:rPr lang="en-CA" smtClean="0"/>
              <a:pPr/>
              <a:t>‹#›</a:t>
            </a:fld>
            <a:endParaRPr lang="en-CA" dirty="0"/>
          </a:p>
        </p:txBody>
      </p:sp>
      <p:sp>
        <p:nvSpPr>
          <p:cNvPr id="9" name="Line 16"/>
          <p:cNvSpPr>
            <a:spLocks noChangeShapeType="1"/>
          </p:cNvSpPr>
          <p:nvPr userDrawn="1">
            <p:custDataLst>
              <p:tags r:id="rId3"/>
            </p:custDataLst>
          </p:nvPr>
        </p:nvSpPr>
        <p:spPr bwMode="gray">
          <a:xfrm>
            <a:off x="538163" y="6545263"/>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2" name="Footer Placeholder 1"/>
          <p:cNvSpPr>
            <a:spLocks noGrp="1"/>
          </p:cNvSpPr>
          <p:nvPr>
            <p:ph type="ftr" sz="quarter" idx="12"/>
            <p:custDataLst>
              <p:tags r:id="rId4"/>
            </p:custDataLst>
          </p:nvPr>
        </p:nvSpPr>
        <p:spPr/>
        <p:txBody>
          <a:bodyPr/>
          <a:lstStyle/>
          <a:p>
            <a:endParaRPr lang="en-CA" dirty="0" smtClean="0"/>
          </a:p>
        </p:txBody>
      </p:sp>
    </p:spTree>
    <p:extLst>
      <p:ext uri="{BB962C8B-B14F-4D97-AF65-F5344CB8AC3E}">
        <p14:creationId xmlns:p14="http://schemas.microsoft.com/office/powerpoint/2010/main" val="260827420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RF_Quotation - half page landscape image">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60000" y="432000"/>
            <a:ext cx="8424000" cy="504000"/>
          </a:xfrm>
          <a:prstGeom prst="rect">
            <a:avLst/>
          </a:prstGeom>
        </p:spPr>
        <p:txBody>
          <a:bodyPr wrap="square" lIns="0" tIns="0" rIns="0" bIns="0"/>
          <a:lstStyle>
            <a:lvl1pPr>
              <a:defRPr/>
            </a:lvl1pPr>
          </a:lstStyle>
          <a:p>
            <a:r>
              <a:rPr lang="en-CA" dirty="0" smtClean="0"/>
              <a:t>Quotation – half page landscape image</a:t>
            </a:r>
            <a:endParaRPr lang="en-CA" dirty="0"/>
          </a:p>
        </p:txBody>
      </p:sp>
      <p:sp>
        <p:nvSpPr>
          <p:cNvPr id="3" name="Footer Placeholder 2"/>
          <p:cNvSpPr>
            <a:spLocks noGrp="1"/>
          </p:cNvSpPr>
          <p:nvPr>
            <p:ph type="ftr" sz="quarter" idx="10"/>
            <p:custDataLst>
              <p:tags r:id="rId2"/>
            </p:custDataLst>
          </p:nvPr>
        </p:nvSpPr>
        <p:spPr/>
        <p:txBody>
          <a:bodyPr/>
          <a:lstStyle/>
          <a:p>
            <a:endParaRPr lang="en-CA" dirty="0"/>
          </a:p>
        </p:txBody>
      </p:sp>
      <p:sp>
        <p:nvSpPr>
          <p:cNvPr id="4" name="Slide Number Placeholder 3"/>
          <p:cNvSpPr>
            <a:spLocks noGrp="1"/>
          </p:cNvSpPr>
          <p:nvPr>
            <p:ph type="sldNum" sz="quarter" idx="11"/>
            <p:custDataLst>
              <p:tags r:id="rId3"/>
            </p:custDataLst>
          </p:nvPr>
        </p:nvSpPr>
        <p:spPr/>
        <p:txBody>
          <a:bodyPr/>
          <a:lstStyle/>
          <a:p>
            <a:fld id="{86A0AFEE-FA06-480F-B566-682FAB0A11CC}" type="slidenum">
              <a:rPr lang="en-CA" smtClean="0"/>
              <a:pPr/>
              <a:t>‹#›</a:t>
            </a:fld>
            <a:endParaRPr lang="en-CA" dirty="0"/>
          </a:p>
        </p:txBody>
      </p:sp>
      <p:sp>
        <p:nvSpPr>
          <p:cNvPr id="6" name="Text Placeholder 5"/>
          <p:cNvSpPr>
            <a:spLocks noGrp="1"/>
          </p:cNvSpPr>
          <p:nvPr>
            <p:ph type="body" sz="quarter" idx="12" hasCustomPrompt="1"/>
            <p:custDataLst>
              <p:tags r:id="rId4"/>
            </p:custDataLst>
          </p:nvPr>
        </p:nvSpPr>
        <p:spPr>
          <a:xfrm>
            <a:off x="360000" y="1044000"/>
            <a:ext cx="8424000" cy="1620000"/>
          </a:xfrm>
          <a:prstGeom prst="rect">
            <a:avLst/>
          </a:prstGeom>
        </p:spPr>
        <p:txBody>
          <a:bodyPr/>
          <a:lstStyle>
            <a:lvl2pPr>
              <a:defRPr/>
            </a:lvl2pPr>
          </a:lstStyle>
          <a:p>
            <a:pPr lvl="0"/>
            <a:r>
              <a:rPr lang="en-CA" dirty="0" smtClean="0"/>
              <a:t>Click to type text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a:p>
            <a:pPr lvl="5"/>
            <a:r>
              <a:rPr lang="en-CA" dirty="0" smtClean="0"/>
              <a:t>Sixth level</a:t>
            </a:r>
          </a:p>
          <a:p>
            <a:pPr lvl="6"/>
            <a:r>
              <a:rPr lang="en-CA" dirty="0" smtClean="0"/>
              <a:t>Seventh level</a:t>
            </a:r>
          </a:p>
          <a:p>
            <a:pPr lvl="7"/>
            <a:r>
              <a:rPr lang="en-CA" dirty="0" smtClean="0"/>
              <a:t>Eighth level</a:t>
            </a:r>
          </a:p>
          <a:p>
            <a:pPr lvl="8"/>
            <a:r>
              <a:rPr lang="en-CA" dirty="0" err="1" smtClean="0"/>
              <a:t>Nineth</a:t>
            </a:r>
            <a:r>
              <a:rPr lang="en-CA" dirty="0" smtClean="0"/>
              <a:t> level</a:t>
            </a:r>
          </a:p>
        </p:txBody>
      </p:sp>
      <p:pic>
        <p:nvPicPr>
          <p:cNvPr id="7" name="Picture 3" descr="Quote-box-1"/>
          <p:cNvPicPr>
            <a:picLocks noChangeAspect="1" noChangeArrowheads="1"/>
          </p:cNvPicPr>
          <p:nvPr userDrawn="1">
            <p:custDataLst>
              <p:tags r:id="rId5"/>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60363" y="2898000"/>
            <a:ext cx="8434800" cy="1297296"/>
          </a:xfrm>
          <a:prstGeom prst="rect">
            <a:avLst/>
          </a:prstGeom>
          <a:solidFill>
            <a:schemeClr val="bg1">
              <a:lumMod val="85000"/>
            </a:schemeClr>
          </a:solidFill>
          <a:extLst/>
        </p:spPr>
      </p:pic>
      <p:sp>
        <p:nvSpPr>
          <p:cNvPr id="9" name="Text Placeholder 8"/>
          <p:cNvSpPr>
            <a:spLocks noGrp="1"/>
          </p:cNvSpPr>
          <p:nvPr>
            <p:ph type="body" sz="quarter" idx="13" hasCustomPrompt="1"/>
            <p:custDataLst>
              <p:tags r:id="rId6"/>
            </p:custDataLst>
          </p:nvPr>
        </p:nvSpPr>
        <p:spPr>
          <a:xfrm>
            <a:off x="1249200" y="3092400"/>
            <a:ext cx="6660000" cy="900000"/>
          </a:xfrm>
          <a:prstGeom prst="rect">
            <a:avLst/>
          </a:prstGeom>
        </p:spPr>
        <p:txBody>
          <a:bodyPr anchor="ctr" anchorCtr="0"/>
          <a:lstStyle>
            <a:lvl1pPr>
              <a:defRPr sz="1800" i="1">
                <a:solidFill>
                  <a:schemeClr val="tx1"/>
                </a:solidFill>
              </a:defRPr>
            </a:lvl1pPr>
            <a:lvl2pPr>
              <a:defRPr sz="1800" i="1">
                <a:solidFill>
                  <a:schemeClr val="tx1"/>
                </a:solidFill>
              </a:defRPr>
            </a:lvl2pPr>
            <a:lvl3pPr>
              <a:defRPr sz="1800" i="1">
                <a:solidFill>
                  <a:schemeClr val="tx1"/>
                </a:solidFill>
              </a:defRPr>
            </a:lvl3pPr>
            <a:lvl4pPr>
              <a:defRPr sz="1800" i="1">
                <a:solidFill>
                  <a:schemeClr val="tx1"/>
                </a:solidFill>
              </a:defRPr>
            </a:lvl4pPr>
            <a:lvl5pPr>
              <a:defRPr sz="1800" i="1">
                <a:solidFill>
                  <a:schemeClr val="tx1"/>
                </a:solidFill>
              </a:defRPr>
            </a:lvl5pPr>
          </a:lstStyle>
          <a:p>
            <a:pPr lvl="0"/>
            <a:r>
              <a:rPr lang="en-CA" i="1" dirty="0" smtClean="0"/>
              <a:t>Quote box, no more than 30 words</a:t>
            </a:r>
            <a:endParaRPr lang="en-CA" dirty="0" smtClean="0"/>
          </a:p>
        </p:txBody>
      </p:sp>
      <p:sp>
        <p:nvSpPr>
          <p:cNvPr id="10" name="Line 16"/>
          <p:cNvSpPr>
            <a:spLocks noChangeShapeType="1"/>
          </p:cNvSpPr>
          <p:nvPr userDrawn="1">
            <p:custDataLst>
              <p:tags r:id="rId7"/>
            </p:custDataLst>
          </p:nvPr>
        </p:nvSpPr>
        <p:spPr bwMode="gray">
          <a:xfrm>
            <a:off x="538163" y="6545263"/>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1" name="Picture Placeholder 10"/>
          <p:cNvSpPr>
            <a:spLocks noGrp="1"/>
          </p:cNvSpPr>
          <p:nvPr>
            <p:ph type="pic" sz="quarter" idx="14"/>
            <p:custDataLst>
              <p:tags r:id="rId8"/>
            </p:custDataLst>
          </p:nvPr>
        </p:nvSpPr>
        <p:spPr>
          <a:xfrm>
            <a:off x="360000" y="4190400"/>
            <a:ext cx="8434800" cy="2005200"/>
          </a:xfrm>
        </p:spPr>
        <p:txBody>
          <a:bodyPr/>
          <a:lstStyle/>
          <a:p>
            <a:endParaRPr lang="en-GB" dirty="0"/>
          </a:p>
        </p:txBody>
      </p:sp>
    </p:spTree>
    <p:extLst>
      <p:ext uri="{BB962C8B-B14F-4D97-AF65-F5344CB8AC3E}">
        <p14:creationId xmlns:p14="http://schemas.microsoft.com/office/powerpoint/2010/main" val="32724678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RF_Quotation - half page portrait image">
    <p:spTree>
      <p:nvGrpSpPr>
        <p:cNvPr id="1" name=""/>
        <p:cNvGrpSpPr/>
        <p:nvPr/>
      </p:nvGrpSpPr>
      <p:grpSpPr>
        <a:xfrm>
          <a:off x="0" y="0"/>
          <a:ext cx="0" cy="0"/>
          <a:chOff x="0" y="0"/>
          <a:chExt cx="0" cy="0"/>
        </a:xfrm>
      </p:grpSpPr>
      <p:sp>
        <p:nvSpPr>
          <p:cNvPr id="3" name="Footer Placeholder 2"/>
          <p:cNvSpPr>
            <a:spLocks noGrp="1"/>
          </p:cNvSpPr>
          <p:nvPr>
            <p:ph type="ftr" sz="quarter" idx="10"/>
            <p:custDataLst>
              <p:tags r:id="rId1"/>
            </p:custDataLst>
          </p:nvPr>
        </p:nvSpPr>
        <p:spPr/>
        <p:txBody>
          <a:bodyPr/>
          <a:lstStyle/>
          <a:p>
            <a:endParaRPr lang="en-CA" dirty="0"/>
          </a:p>
        </p:txBody>
      </p:sp>
      <p:sp>
        <p:nvSpPr>
          <p:cNvPr id="4" name="Slide Number Placeholder 3"/>
          <p:cNvSpPr>
            <a:spLocks noGrp="1"/>
          </p:cNvSpPr>
          <p:nvPr>
            <p:ph type="sldNum" sz="quarter" idx="11"/>
            <p:custDataLst>
              <p:tags r:id="rId2"/>
            </p:custDataLst>
          </p:nvPr>
        </p:nvSpPr>
        <p:spPr/>
        <p:txBody>
          <a:bodyPr/>
          <a:lstStyle/>
          <a:p>
            <a:fld id="{86A0AFEE-FA06-480F-B566-682FAB0A11CC}" type="slidenum">
              <a:rPr lang="en-CA" smtClean="0"/>
              <a:pPr/>
              <a:t>‹#›</a:t>
            </a:fld>
            <a:endParaRPr lang="en-CA" dirty="0"/>
          </a:p>
        </p:txBody>
      </p:sp>
      <p:pic>
        <p:nvPicPr>
          <p:cNvPr id="5" name="Picture 3" descr="Quote-box-2"/>
          <p:cNvPicPr preferRelativeResize="0">
            <a:picLocks noChangeAspect="1" noChangeArrowheads="1"/>
          </p:cNvPicPr>
          <p:nvPr userDrawn="1">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040000" y="1079500"/>
            <a:ext cx="3746500" cy="2054225"/>
          </a:xfrm>
          <a:prstGeom prst="rect">
            <a:avLst/>
          </a:prstGeom>
          <a:solidFill>
            <a:schemeClr val="bg1">
              <a:lumMod val="85000"/>
            </a:schemeClr>
          </a:solidFill>
          <a:extLst/>
        </p:spPr>
      </p:pic>
      <p:sp>
        <p:nvSpPr>
          <p:cNvPr id="7" name="Text Placeholder 6"/>
          <p:cNvSpPr>
            <a:spLocks noGrp="1"/>
          </p:cNvSpPr>
          <p:nvPr>
            <p:ph type="body" sz="quarter" idx="12" hasCustomPrompt="1"/>
            <p:custDataLst>
              <p:tags r:id="rId4"/>
            </p:custDataLst>
          </p:nvPr>
        </p:nvSpPr>
        <p:spPr>
          <a:xfrm>
            <a:off x="360362" y="1044000"/>
            <a:ext cx="4132800" cy="5040000"/>
          </a:xfrm>
          <a:prstGeom prst="rect">
            <a:avLst/>
          </a:prstGeom>
        </p:spPr>
        <p:txBody>
          <a:bodyPr/>
          <a:lstStyle>
            <a:lvl2pPr>
              <a:defRPr/>
            </a:lvl2pPr>
          </a:lstStyle>
          <a:p>
            <a:pPr lvl="0"/>
            <a:r>
              <a:rPr lang="en-CA" dirty="0" smtClean="0"/>
              <a:t>Click to type text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a:p>
            <a:pPr lvl="5"/>
            <a:r>
              <a:rPr lang="en-CA" dirty="0" smtClean="0"/>
              <a:t>Sixth level</a:t>
            </a:r>
          </a:p>
          <a:p>
            <a:pPr lvl="6"/>
            <a:r>
              <a:rPr lang="en-CA" dirty="0" smtClean="0"/>
              <a:t>Seventh level</a:t>
            </a:r>
          </a:p>
          <a:p>
            <a:pPr lvl="7"/>
            <a:r>
              <a:rPr lang="en-CA" dirty="0" smtClean="0"/>
              <a:t>Eighth level</a:t>
            </a:r>
          </a:p>
          <a:p>
            <a:pPr lvl="8"/>
            <a:r>
              <a:rPr lang="en-CA" dirty="0" err="1" smtClean="0"/>
              <a:t>Nineth</a:t>
            </a:r>
            <a:r>
              <a:rPr lang="en-CA" dirty="0" smtClean="0"/>
              <a:t> level</a:t>
            </a:r>
          </a:p>
        </p:txBody>
      </p:sp>
      <p:sp>
        <p:nvSpPr>
          <p:cNvPr id="9" name="Text Placeholder 8"/>
          <p:cNvSpPr>
            <a:spLocks noGrp="1"/>
          </p:cNvSpPr>
          <p:nvPr>
            <p:ph type="body" sz="quarter" idx="13" hasCustomPrompt="1"/>
            <p:custDataLst>
              <p:tags r:id="rId5"/>
            </p:custDataLst>
          </p:nvPr>
        </p:nvSpPr>
        <p:spPr>
          <a:xfrm>
            <a:off x="5922000" y="1332000"/>
            <a:ext cx="1940400" cy="1620000"/>
          </a:xfrm>
          <a:prstGeom prst="rect">
            <a:avLst/>
          </a:prstGeom>
        </p:spPr>
        <p:txBody>
          <a:bodyPr anchor="ctr" anchorCtr="0"/>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CA" i="1" dirty="0" smtClean="0"/>
              <a:t>Quote box, no more than 30 words</a:t>
            </a:r>
            <a:endParaRPr lang="en-CA" dirty="0"/>
          </a:p>
        </p:txBody>
      </p:sp>
      <p:sp>
        <p:nvSpPr>
          <p:cNvPr id="6" name="Title 5"/>
          <p:cNvSpPr>
            <a:spLocks noGrp="1"/>
          </p:cNvSpPr>
          <p:nvPr>
            <p:ph type="title" hasCustomPrompt="1"/>
            <p:custDataLst>
              <p:tags r:id="rId6"/>
            </p:custDataLst>
          </p:nvPr>
        </p:nvSpPr>
        <p:spPr/>
        <p:txBody>
          <a:bodyPr/>
          <a:lstStyle>
            <a:lvl1pPr>
              <a:defRPr baseline="0"/>
            </a:lvl1pPr>
          </a:lstStyle>
          <a:p>
            <a:r>
              <a:rPr lang="en-CA" dirty="0" smtClean="0"/>
              <a:t>Quotation – half page portrait image</a:t>
            </a:r>
            <a:endParaRPr lang="en-CA" dirty="0"/>
          </a:p>
        </p:txBody>
      </p:sp>
      <p:sp>
        <p:nvSpPr>
          <p:cNvPr id="10" name="Line 16"/>
          <p:cNvSpPr>
            <a:spLocks noChangeShapeType="1"/>
          </p:cNvSpPr>
          <p:nvPr userDrawn="1">
            <p:custDataLst>
              <p:tags r:id="rId7"/>
            </p:custDataLst>
          </p:nvPr>
        </p:nvSpPr>
        <p:spPr bwMode="gray">
          <a:xfrm>
            <a:off x="538163" y="6545263"/>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11" name="Picture Placeholder 10"/>
          <p:cNvSpPr>
            <a:spLocks noGrp="1"/>
          </p:cNvSpPr>
          <p:nvPr>
            <p:ph type="pic" sz="quarter" idx="14"/>
            <p:custDataLst>
              <p:tags r:id="rId8"/>
            </p:custDataLst>
          </p:nvPr>
        </p:nvSpPr>
        <p:spPr>
          <a:xfrm>
            <a:off x="5040000" y="3132000"/>
            <a:ext cx="3747600" cy="3042000"/>
          </a:xfrm>
        </p:spPr>
        <p:txBody>
          <a:bodyPr/>
          <a:lstStyle/>
          <a:p>
            <a:endParaRPr lang="en-GB" dirty="0"/>
          </a:p>
        </p:txBody>
      </p:sp>
    </p:spTree>
    <p:extLst>
      <p:ext uri="{BB962C8B-B14F-4D97-AF65-F5344CB8AC3E}">
        <p14:creationId xmlns:p14="http://schemas.microsoft.com/office/powerpoint/2010/main" val="32456311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RF_Standard quotation page">
    <p:spTree>
      <p:nvGrpSpPr>
        <p:cNvPr id="1" name=""/>
        <p:cNvGrpSpPr/>
        <p:nvPr/>
      </p:nvGrpSpPr>
      <p:grpSpPr>
        <a:xfrm>
          <a:off x="0" y="0"/>
          <a:ext cx="0" cy="0"/>
          <a:chOff x="0" y="0"/>
          <a:chExt cx="0" cy="0"/>
        </a:xfrm>
      </p:grpSpPr>
      <p:pic>
        <p:nvPicPr>
          <p:cNvPr id="7" name="Picture 15" descr="Grey-quote-mark_HJ_medium"/>
          <p:cNvPicPr>
            <a:picLocks noChangeAspect="1" noChangeArrowheads="1"/>
          </p:cNvPicPr>
          <p:nvPr userDrawn="1">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gray">
          <a:xfrm>
            <a:off x="223838" y="188913"/>
            <a:ext cx="1468437" cy="1079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0" hasCustomPrompt="1"/>
            <p:custDataLst>
              <p:tags r:id="rId2"/>
            </p:custDataLst>
          </p:nvPr>
        </p:nvSpPr>
        <p:spPr>
          <a:xfrm>
            <a:off x="1922400" y="907200"/>
            <a:ext cx="5040000" cy="4860000"/>
          </a:xfrm>
          <a:prstGeom prst="rect">
            <a:avLst/>
          </a:prstGeom>
        </p:spPr>
        <p:txBody>
          <a:bodyPr anchor="ctr" anchorCtr="0"/>
          <a:lstStyle>
            <a:lvl1pPr>
              <a:defRPr sz="1800">
                <a:solidFill>
                  <a:schemeClr val="tx1"/>
                </a:solidFill>
              </a:defRPr>
            </a:lvl1pPr>
            <a:lvl2pPr>
              <a:defRPr sz="1800">
                <a:solidFill>
                  <a:schemeClr val="tx2"/>
                </a:solidFill>
              </a:defRPr>
            </a:lvl2pPr>
          </a:lstStyle>
          <a:p>
            <a:pPr lvl="0"/>
            <a:r>
              <a:rPr lang="en-CA" dirty="0" smtClean="0"/>
              <a:t>Quote slide, 50 words or fewer</a:t>
            </a:r>
          </a:p>
          <a:p>
            <a:pPr lvl="1"/>
            <a:r>
              <a:rPr lang="en-CA" dirty="0" smtClean="0"/>
              <a:t>Name surname, position, entity</a:t>
            </a:r>
            <a:endParaRPr lang="en-CA" dirty="0"/>
          </a:p>
        </p:txBody>
      </p:sp>
      <p:pic>
        <p:nvPicPr>
          <p:cNvPr id="6" name="Picture 19" descr="Grey-quote-mark_HJ_medium"/>
          <p:cNvPicPr>
            <a:picLocks noChangeAspect="1" noChangeArrowheads="1"/>
          </p:cNvPicPr>
          <p:nvPr userDrawn="1">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gray">
          <a:xfrm>
            <a:off x="7310438" y="5114925"/>
            <a:ext cx="1468437" cy="107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99551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RF_Standard CV">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lvl1pPr>
          </a:lstStyle>
          <a:p>
            <a:r>
              <a:rPr lang="en-CA" dirty="0" smtClean="0"/>
              <a:t>Standard CV</a:t>
            </a:r>
            <a:endParaRPr lang="en-CA" dirty="0"/>
          </a:p>
        </p:txBody>
      </p:sp>
      <p:sp>
        <p:nvSpPr>
          <p:cNvPr id="3" name="Footer Placeholder 2"/>
          <p:cNvSpPr>
            <a:spLocks noGrp="1"/>
          </p:cNvSpPr>
          <p:nvPr>
            <p:ph type="ftr" sz="quarter" idx="10"/>
            <p:custDataLst>
              <p:tags r:id="rId2"/>
            </p:custDataLst>
          </p:nvPr>
        </p:nvSpPr>
        <p:spPr/>
        <p:txBody>
          <a:bodyPr/>
          <a:lstStyle/>
          <a:p>
            <a:endParaRPr lang="en-CA" dirty="0"/>
          </a:p>
        </p:txBody>
      </p:sp>
      <p:sp>
        <p:nvSpPr>
          <p:cNvPr id="4" name="Slide Number Placeholder 3"/>
          <p:cNvSpPr>
            <a:spLocks noGrp="1"/>
          </p:cNvSpPr>
          <p:nvPr>
            <p:ph type="sldNum" sz="quarter" idx="11"/>
            <p:custDataLst>
              <p:tags r:id="rId3"/>
            </p:custDataLst>
          </p:nvPr>
        </p:nvSpPr>
        <p:spPr/>
        <p:txBody>
          <a:bodyPr/>
          <a:lstStyle/>
          <a:p>
            <a:fld id="{86A0AFEE-FA06-480F-B566-682FAB0A11CC}" type="slidenum">
              <a:rPr lang="en-CA" smtClean="0"/>
              <a:pPr/>
              <a:t>‹#›</a:t>
            </a:fld>
            <a:endParaRPr lang="en-CA" dirty="0"/>
          </a:p>
        </p:txBody>
      </p:sp>
      <p:sp>
        <p:nvSpPr>
          <p:cNvPr id="10" name="Text Placeholder 9"/>
          <p:cNvSpPr>
            <a:spLocks noGrp="1"/>
          </p:cNvSpPr>
          <p:nvPr>
            <p:ph type="body" sz="quarter" idx="14" hasCustomPrompt="1"/>
            <p:custDataLst>
              <p:tags r:id="rId4"/>
            </p:custDataLst>
          </p:nvPr>
        </p:nvSpPr>
        <p:spPr>
          <a:xfrm>
            <a:off x="1296000" y="1079499"/>
            <a:ext cx="2880000" cy="5040000"/>
          </a:xfrm>
          <a:prstGeom prst="rect">
            <a:avLst/>
          </a:prstGeom>
        </p:spPr>
        <p:txBody>
          <a:bodyPr/>
          <a:lstStyle>
            <a:lvl1pPr>
              <a:defRPr sz="1700"/>
            </a:lvl1pPr>
            <a:lvl2pPr>
              <a:defRPr/>
            </a:lvl2pPr>
            <a:lvl3pPr>
              <a:defRPr baseline="0"/>
            </a:lvl3pPr>
          </a:lstStyle>
          <a:p>
            <a:pPr lvl="0"/>
            <a:r>
              <a:rPr lang="en-CA" dirty="0" smtClean="0"/>
              <a:t>Name Surname</a:t>
            </a:r>
          </a:p>
          <a:p>
            <a:pPr lvl="1"/>
            <a:r>
              <a:rPr lang="en-CA" dirty="0" smtClean="0"/>
              <a:t>Position, entity</a:t>
            </a:r>
          </a:p>
          <a:p>
            <a:pPr lvl="2"/>
            <a:r>
              <a:rPr lang="en-CA" dirty="0" smtClean="0"/>
              <a:t>Biography, no more than 200 words</a:t>
            </a:r>
          </a:p>
        </p:txBody>
      </p:sp>
      <p:sp>
        <p:nvSpPr>
          <p:cNvPr id="12" name="Text Placeholder 11"/>
          <p:cNvSpPr>
            <a:spLocks noGrp="1"/>
          </p:cNvSpPr>
          <p:nvPr>
            <p:ph type="body" sz="quarter" idx="15" hasCustomPrompt="1"/>
            <p:custDataLst>
              <p:tags r:id="rId5"/>
            </p:custDataLst>
          </p:nvPr>
        </p:nvSpPr>
        <p:spPr>
          <a:xfrm>
            <a:off x="5868000" y="1080000"/>
            <a:ext cx="2880000" cy="5040000"/>
          </a:xfrm>
          <a:prstGeom prst="rect">
            <a:avLst/>
          </a:prstGeom>
        </p:spPr>
        <p:txBody>
          <a:bodyPr/>
          <a:lstStyle>
            <a:lvl1pPr>
              <a:defRPr sz="1700"/>
            </a:lvl1pPr>
            <a:lvl2pPr>
              <a:defRPr/>
            </a:lvl2pPr>
            <a:lvl3pPr>
              <a:defRPr/>
            </a:lvl3pPr>
          </a:lstStyle>
          <a:p>
            <a:pPr lvl="0"/>
            <a:r>
              <a:rPr lang="en-CA" dirty="0" smtClean="0"/>
              <a:t>Name Surname</a:t>
            </a:r>
          </a:p>
          <a:p>
            <a:pPr lvl="1"/>
            <a:r>
              <a:rPr lang="en-CA" dirty="0" smtClean="0"/>
              <a:t>Position, entity</a:t>
            </a:r>
          </a:p>
          <a:p>
            <a:pPr lvl="2"/>
            <a:r>
              <a:rPr lang="en-CA" dirty="0" smtClean="0"/>
              <a:t>Biography, no more than 200 words</a:t>
            </a:r>
          </a:p>
        </p:txBody>
      </p:sp>
      <p:sp>
        <p:nvSpPr>
          <p:cNvPr id="9" name="Line 16"/>
          <p:cNvSpPr>
            <a:spLocks noChangeShapeType="1"/>
          </p:cNvSpPr>
          <p:nvPr userDrawn="1">
            <p:custDataLst>
              <p:tags r:id="rId6"/>
            </p:custDataLst>
          </p:nvPr>
        </p:nvSpPr>
        <p:spPr bwMode="gray">
          <a:xfrm>
            <a:off x="538163" y="6563551"/>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7" name="Picture Placeholder 6"/>
          <p:cNvSpPr>
            <a:spLocks noGrp="1"/>
          </p:cNvSpPr>
          <p:nvPr>
            <p:ph type="pic" sz="quarter" idx="16"/>
            <p:custDataLst>
              <p:tags r:id="rId7"/>
            </p:custDataLst>
          </p:nvPr>
        </p:nvSpPr>
        <p:spPr>
          <a:xfrm>
            <a:off x="360363" y="1080000"/>
            <a:ext cx="756000" cy="936000"/>
          </a:xfrm>
        </p:spPr>
        <p:txBody>
          <a:bodyPr/>
          <a:lstStyle/>
          <a:p>
            <a:endParaRPr lang="en-GB" dirty="0"/>
          </a:p>
        </p:txBody>
      </p:sp>
      <p:sp>
        <p:nvSpPr>
          <p:cNvPr id="13" name="Picture Placeholder 12"/>
          <p:cNvSpPr>
            <a:spLocks noGrp="1"/>
          </p:cNvSpPr>
          <p:nvPr>
            <p:ph type="pic" sz="quarter" idx="17"/>
            <p:custDataLst>
              <p:tags r:id="rId8"/>
            </p:custDataLst>
          </p:nvPr>
        </p:nvSpPr>
        <p:spPr>
          <a:xfrm>
            <a:off x="4935600" y="1080000"/>
            <a:ext cx="756000" cy="936000"/>
          </a:xfrm>
        </p:spPr>
        <p:txBody>
          <a:bodyPr/>
          <a:lstStyle/>
          <a:p>
            <a:endParaRPr lang="en-GB" dirty="0"/>
          </a:p>
        </p:txBody>
      </p:sp>
    </p:spTree>
    <p:extLst>
      <p:ext uri="{BB962C8B-B14F-4D97-AF65-F5344CB8AC3E}">
        <p14:creationId xmlns:p14="http://schemas.microsoft.com/office/powerpoint/2010/main" val="21783397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RF_Standard disclaimer">
    <p:spTree>
      <p:nvGrpSpPr>
        <p:cNvPr id="1" name=""/>
        <p:cNvGrpSpPr/>
        <p:nvPr/>
      </p:nvGrpSpPr>
      <p:grpSpPr>
        <a:xfrm>
          <a:off x="0" y="0"/>
          <a:ext cx="0" cy="0"/>
          <a:chOff x="0" y="0"/>
          <a:chExt cx="0" cy="0"/>
        </a:xfrm>
      </p:grpSpPr>
      <p:sp>
        <p:nvSpPr>
          <p:cNvPr id="4" name="Footer Placeholder 3"/>
          <p:cNvSpPr>
            <a:spLocks noGrp="1"/>
          </p:cNvSpPr>
          <p:nvPr>
            <p:ph type="ftr" sz="quarter" idx="10"/>
            <p:custDataLst>
              <p:tags r:id="rId1"/>
            </p:custDataLst>
          </p:nvPr>
        </p:nvSpPr>
        <p:spPr/>
        <p:txBody>
          <a:bodyPr/>
          <a:lstStyle>
            <a:lvl1pPr>
              <a:defRPr/>
            </a:lvl1pPr>
          </a:lstStyle>
          <a:p>
            <a:endParaRPr lang="en-CA" dirty="0"/>
          </a:p>
        </p:txBody>
      </p:sp>
      <p:sp>
        <p:nvSpPr>
          <p:cNvPr id="5" name="Slide Number Placeholder 4"/>
          <p:cNvSpPr>
            <a:spLocks noGrp="1"/>
          </p:cNvSpPr>
          <p:nvPr>
            <p:ph type="sldNum" sz="quarter" idx="11"/>
            <p:custDataLst>
              <p:tags r:id="rId2"/>
            </p:custDataLst>
          </p:nvPr>
        </p:nvSpPr>
        <p:spPr/>
        <p:txBody>
          <a:bodyPr/>
          <a:lstStyle>
            <a:lvl1pPr>
              <a:defRPr/>
            </a:lvl1pPr>
          </a:lstStyle>
          <a:p>
            <a:fld id="{4CF3FB75-92AC-43D7-B874-1B3BEFDC3FBA}" type="slidenum">
              <a:rPr lang="en-CA" smtClean="0"/>
              <a:pPr/>
              <a:t>‹#›</a:t>
            </a:fld>
            <a:endParaRPr lang="en-CA" dirty="0"/>
          </a:p>
        </p:txBody>
      </p:sp>
      <p:sp>
        <p:nvSpPr>
          <p:cNvPr id="7" name="Text Placeholder 6"/>
          <p:cNvSpPr>
            <a:spLocks noGrp="1"/>
          </p:cNvSpPr>
          <p:nvPr>
            <p:ph type="body" sz="quarter" idx="12" hasCustomPrompt="1"/>
            <p:custDataLst>
              <p:tags r:id="rId3"/>
            </p:custDataLst>
          </p:nvPr>
        </p:nvSpPr>
        <p:spPr>
          <a:xfrm>
            <a:off x="360000" y="1044000"/>
            <a:ext cx="8424000" cy="5040000"/>
          </a:xfrm>
          <a:prstGeom prst="rect">
            <a:avLst/>
          </a:prstGeom>
        </p:spPr>
        <p:txBody>
          <a:bodyPr anchor="b" anchorCtr="0"/>
          <a:lstStyle>
            <a:lvl1pPr>
              <a:defRPr/>
            </a:lvl1pPr>
            <a:lvl2pPr>
              <a:defRPr sz="700" b="1">
                <a:solidFill>
                  <a:schemeClr val="tx1"/>
                </a:solidFill>
              </a:defRPr>
            </a:lvl2pPr>
            <a:lvl3pPr>
              <a:defRPr sz="700"/>
            </a:lvl3pPr>
            <a:lvl4pPr>
              <a:defRPr sz="700"/>
            </a:lvl4pPr>
            <a:lvl5pPr>
              <a:defRPr sz="700"/>
            </a:lvl5pPr>
          </a:lstStyle>
          <a:p>
            <a:pPr lvl="0"/>
            <a:r>
              <a:rPr lang="en-CA" dirty="0" smtClean="0"/>
              <a:t>Click to type text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6" name="Line 16"/>
          <p:cNvSpPr>
            <a:spLocks noChangeShapeType="1"/>
          </p:cNvSpPr>
          <p:nvPr>
            <p:custDataLst>
              <p:tags r:id="rId4"/>
            </p:custDataLst>
          </p:nvPr>
        </p:nvSpPr>
        <p:spPr bwMode="gray">
          <a:xfrm>
            <a:off x="538163" y="6545263"/>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Tree>
    <p:extLst>
      <p:ext uri="{BB962C8B-B14F-4D97-AF65-F5344CB8AC3E}">
        <p14:creationId xmlns:p14="http://schemas.microsoft.com/office/powerpoint/2010/main" val="6617021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NRF_Back cover">
    <p:spTree>
      <p:nvGrpSpPr>
        <p:cNvPr id="1" name=""/>
        <p:cNvGrpSpPr/>
        <p:nvPr/>
      </p:nvGrpSpPr>
      <p:grpSpPr>
        <a:xfrm>
          <a:off x="0" y="0"/>
          <a:ext cx="0" cy="0"/>
          <a:chOff x="0" y="0"/>
          <a:chExt cx="0" cy="0"/>
        </a:xfrm>
      </p:grpSpPr>
      <p:pic>
        <p:nvPicPr>
          <p:cNvPr id="4" name="Picture 3"/>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335600" y="3070800"/>
            <a:ext cx="6461125" cy="720725"/>
          </a:xfrm>
          <a:prstGeom prst="rect">
            <a:avLst/>
          </a:prstGeom>
        </p:spPr>
      </p:pic>
    </p:spTree>
    <p:extLst>
      <p:ext uri="{BB962C8B-B14F-4D97-AF65-F5344CB8AC3E}">
        <p14:creationId xmlns:p14="http://schemas.microsoft.com/office/powerpoint/2010/main" val="32081144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RF_Standard slide">
    <p:spTree>
      <p:nvGrpSpPr>
        <p:cNvPr id="1" name=""/>
        <p:cNvGrpSpPr/>
        <p:nvPr/>
      </p:nvGrpSpPr>
      <p:grpSpPr>
        <a:xfrm>
          <a:off x="0" y="0"/>
          <a:ext cx="0" cy="0"/>
          <a:chOff x="0" y="0"/>
          <a:chExt cx="0" cy="0"/>
        </a:xfrm>
      </p:grpSpPr>
      <p:sp>
        <p:nvSpPr>
          <p:cNvPr id="5" name="Title 1"/>
          <p:cNvSpPr>
            <a:spLocks noGrp="1"/>
          </p:cNvSpPr>
          <p:nvPr>
            <p:ph type="title" hasCustomPrompt="1"/>
            <p:custDataLst>
              <p:tags r:id="rId1"/>
            </p:custDataLst>
          </p:nvPr>
        </p:nvSpPr>
        <p:spPr>
          <a:xfrm>
            <a:off x="358775" y="431800"/>
            <a:ext cx="8424000" cy="503238"/>
          </a:xfrm>
        </p:spPr>
        <p:txBody>
          <a:bodyPr/>
          <a:lstStyle>
            <a:lvl1pPr>
              <a:defRPr baseline="0"/>
            </a:lvl1pPr>
          </a:lstStyle>
          <a:p>
            <a:r>
              <a:rPr lang="en-CA" dirty="0" smtClean="0"/>
              <a:t>Standard slide</a:t>
            </a:r>
            <a:endParaRPr lang="en-CA" dirty="0"/>
          </a:p>
        </p:txBody>
      </p:sp>
      <p:sp>
        <p:nvSpPr>
          <p:cNvPr id="7" name="Slide Number Placeholder 4"/>
          <p:cNvSpPr>
            <a:spLocks noGrp="1"/>
          </p:cNvSpPr>
          <p:nvPr>
            <p:ph type="sldNum" sz="quarter" idx="11"/>
            <p:custDataLst>
              <p:tags r:id="rId2"/>
            </p:custDataLst>
          </p:nvPr>
        </p:nvSpPr>
        <p:spPr>
          <a:xfrm>
            <a:off x="358775" y="6529388"/>
            <a:ext cx="179388" cy="179387"/>
          </a:xfrm>
        </p:spPr>
        <p:txBody>
          <a:bodyPr/>
          <a:lstStyle>
            <a:lvl1pPr>
              <a:defRPr/>
            </a:lvl1pPr>
          </a:lstStyle>
          <a:p>
            <a:fld id="{56E3EF9F-6447-4352-9D67-5AAB50718BD2}" type="slidenum">
              <a:rPr lang="en-CA" smtClean="0"/>
              <a:pPr/>
              <a:t>‹#›</a:t>
            </a:fld>
            <a:endParaRPr lang="en-CA" dirty="0"/>
          </a:p>
        </p:txBody>
      </p:sp>
      <p:sp>
        <p:nvSpPr>
          <p:cNvPr id="8" name="Text Placeholder 6"/>
          <p:cNvSpPr>
            <a:spLocks noGrp="1"/>
          </p:cNvSpPr>
          <p:nvPr>
            <p:ph type="body" sz="quarter" idx="12" hasCustomPrompt="1"/>
            <p:custDataLst>
              <p:tags r:id="rId3"/>
            </p:custDataLst>
          </p:nvPr>
        </p:nvSpPr>
        <p:spPr>
          <a:xfrm>
            <a:off x="358775" y="1044000"/>
            <a:ext cx="8424000" cy="5040000"/>
          </a:xfrm>
          <a:prstGeom prst="rect">
            <a:avLst/>
          </a:prstGeom>
        </p:spPr>
        <p:txBody>
          <a:bodyPr wrap="square" lIns="0" tIns="0" rIns="0" bIns="0"/>
          <a:lstStyle>
            <a:lvl2pPr>
              <a:defRPr/>
            </a:lvl2pPr>
          </a:lstStyle>
          <a:p>
            <a:pPr lvl="0"/>
            <a:r>
              <a:rPr lang="en-CA" dirty="0" smtClean="0"/>
              <a:t>Click to type text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a:p>
            <a:pPr lvl="5"/>
            <a:r>
              <a:rPr lang="en-CA" dirty="0" smtClean="0"/>
              <a:t>Sixth level</a:t>
            </a:r>
          </a:p>
          <a:p>
            <a:pPr lvl="6"/>
            <a:r>
              <a:rPr lang="en-CA" dirty="0" smtClean="0"/>
              <a:t>Seventh level</a:t>
            </a:r>
          </a:p>
          <a:p>
            <a:pPr lvl="7"/>
            <a:r>
              <a:rPr lang="en-CA" dirty="0" smtClean="0"/>
              <a:t>Eighth level</a:t>
            </a:r>
          </a:p>
          <a:p>
            <a:pPr lvl="8"/>
            <a:r>
              <a:rPr lang="en-CA" dirty="0" err="1" smtClean="0"/>
              <a:t>Nineth</a:t>
            </a:r>
            <a:r>
              <a:rPr lang="en-CA" dirty="0" smtClean="0"/>
              <a:t> level</a:t>
            </a:r>
          </a:p>
        </p:txBody>
      </p:sp>
      <p:sp>
        <p:nvSpPr>
          <p:cNvPr id="9" name="Line 16"/>
          <p:cNvSpPr>
            <a:spLocks noChangeShapeType="1"/>
          </p:cNvSpPr>
          <p:nvPr userDrawn="1">
            <p:custDataLst>
              <p:tags r:id="rId4"/>
            </p:custDataLst>
          </p:nvPr>
        </p:nvSpPr>
        <p:spPr bwMode="gray">
          <a:xfrm>
            <a:off x="538163" y="6545263"/>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2" name="Footer Placeholder 1"/>
          <p:cNvSpPr>
            <a:spLocks noGrp="1"/>
          </p:cNvSpPr>
          <p:nvPr>
            <p:ph type="ftr" sz="quarter" idx="13"/>
            <p:custDataLst>
              <p:tags r:id="rId5"/>
            </p:custDataLst>
          </p:nvPr>
        </p:nvSpPr>
        <p:spPr/>
        <p:txBody>
          <a:bodyPr/>
          <a:lstStyle/>
          <a:p>
            <a:endParaRPr lang="en-CA" dirty="0" smtClean="0"/>
          </a:p>
        </p:txBody>
      </p:sp>
    </p:spTree>
    <p:extLst>
      <p:ext uri="{BB962C8B-B14F-4D97-AF65-F5344CB8AC3E}">
        <p14:creationId xmlns:p14="http://schemas.microsoft.com/office/powerpoint/2010/main" val="14429989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Footer Placeholder 2"/>
          <p:cNvSpPr>
            <a:spLocks noGrp="1"/>
          </p:cNvSpPr>
          <p:nvPr>
            <p:ph type="ftr" sz="quarter" idx="10"/>
          </p:nvPr>
        </p:nvSpPr>
        <p:spPr/>
        <p:txBody>
          <a:bodyPr/>
          <a:lstStyle/>
          <a:p>
            <a:endParaRPr lang="en-CA" dirty="0" smtClean="0"/>
          </a:p>
        </p:txBody>
      </p:sp>
      <p:sp>
        <p:nvSpPr>
          <p:cNvPr id="4" name="Slide Number Placeholder 3"/>
          <p:cNvSpPr>
            <a:spLocks noGrp="1"/>
          </p:cNvSpPr>
          <p:nvPr>
            <p:ph type="sldNum" sz="quarter" idx="11"/>
          </p:nvPr>
        </p:nvSpPr>
        <p:spPr/>
        <p:txBody>
          <a:bodyPr/>
          <a:lstStyle/>
          <a:p>
            <a:fld id="{9A12B91B-C83B-4460-B2C8-CCFD3E5825AF}" type="slidenum">
              <a:rPr lang="en-CA" smtClean="0"/>
              <a:pPr/>
              <a:t>‹#›</a:t>
            </a:fld>
            <a:endParaRPr lang="en-CA" dirty="0"/>
          </a:p>
        </p:txBody>
      </p:sp>
    </p:spTree>
    <p:extLst>
      <p:ext uri="{BB962C8B-B14F-4D97-AF65-F5344CB8AC3E}">
        <p14:creationId xmlns:p14="http://schemas.microsoft.com/office/powerpoint/2010/main" val="1294626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RF_Summary highlights 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lvl1pPr>
          </a:lstStyle>
          <a:p>
            <a:r>
              <a:rPr lang="en-CA" dirty="0" smtClean="0"/>
              <a:t>Summary highlights two columns</a:t>
            </a:r>
            <a:endParaRPr lang="en-CA" dirty="0"/>
          </a:p>
        </p:txBody>
      </p:sp>
      <p:sp>
        <p:nvSpPr>
          <p:cNvPr id="5" name="Footer Placeholder 4"/>
          <p:cNvSpPr>
            <a:spLocks noGrp="1"/>
          </p:cNvSpPr>
          <p:nvPr>
            <p:ph type="ftr" sz="quarter" idx="10"/>
            <p:custDataLst>
              <p:tags r:id="rId2"/>
            </p:custDataLst>
          </p:nvPr>
        </p:nvSpPr>
        <p:spPr/>
        <p:txBody>
          <a:bodyPr/>
          <a:lstStyle>
            <a:lvl1pPr>
              <a:defRPr/>
            </a:lvl1pPr>
          </a:lstStyle>
          <a:p>
            <a:endParaRPr lang="en-CA" dirty="0"/>
          </a:p>
        </p:txBody>
      </p:sp>
      <p:sp>
        <p:nvSpPr>
          <p:cNvPr id="6" name="Slide Number Placeholder 5"/>
          <p:cNvSpPr>
            <a:spLocks noGrp="1"/>
          </p:cNvSpPr>
          <p:nvPr>
            <p:ph type="sldNum" sz="quarter" idx="11"/>
            <p:custDataLst>
              <p:tags r:id="rId3"/>
            </p:custDataLst>
          </p:nvPr>
        </p:nvSpPr>
        <p:spPr/>
        <p:txBody>
          <a:bodyPr/>
          <a:lstStyle>
            <a:lvl1pPr>
              <a:defRPr/>
            </a:lvl1pPr>
          </a:lstStyle>
          <a:p>
            <a:fld id="{8CD6B855-AF94-4410-87D9-64819B123F49}" type="slidenum">
              <a:rPr lang="en-CA" smtClean="0"/>
              <a:pPr/>
              <a:t>‹#›</a:t>
            </a:fld>
            <a:endParaRPr lang="en-CA" dirty="0"/>
          </a:p>
        </p:txBody>
      </p:sp>
      <p:sp>
        <p:nvSpPr>
          <p:cNvPr id="8" name="Text Placeholder 7"/>
          <p:cNvSpPr>
            <a:spLocks noGrp="1"/>
          </p:cNvSpPr>
          <p:nvPr>
            <p:ph type="body" sz="quarter" idx="12" hasCustomPrompt="1"/>
            <p:custDataLst>
              <p:tags r:id="rId4"/>
            </p:custDataLst>
          </p:nvPr>
        </p:nvSpPr>
        <p:spPr>
          <a:xfrm>
            <a:off x="358775" y="1098000"/>
            <a:ext cx="3996000" cy="4680000"/>
          </a:xfrm>
          <a:prstGeom prst="rect">
            <a:avLst/>
          </a:prstGeom>
          <a:solidFill>
            <a:schemeClr val="bg1">
              <a:lumMod val="85000"/>
            </a:schemeClr>
          </a:solidFill>
        </p:spPr>
        <p:txBody>
          <a:bodyPr wrap="square" lIns="180000" tIns="180000" rIns="180000" bIns="180000"/>
          <a:lstStyle>
            <a:lvl2pPr>
              <a:defRPr baseline="0"/>
            </a:lvl2pPr>
          </a:lstStyle>
          <a:p>
            <a:pPr lvl="0"/>
            <a:r>
              <a:rPr lang="en-CA" dirty="0" smtClean="0"/>
              <a:t>Click to type text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a:p>
            <a:pPr lvl="5"/>
            <a:r>
              <a:rPr lang="en-CA" dirty="0" smtClean="0"/>
              <a:t>Sixth level</a:t>
            </a:r>
          </a:p>
          <a:p>
            <a:pPr lvl="6"/>
            <a:r>
              <a:rPr lang="en-CA" dirty="0" smtClean="0"/>
              <a:t>Seventh level</a:t>
            </a:r>
          </a:p>
          <a:p>
            <a:pPr lvl="7"/>
            <a:r>
              <a:rPr lang="en-CA" dirty="0" smtClean="0"/>
              <a:t>Eighth level</a:t>
            </a:r>
          </a:p>
          <a:p>
            <a:pPr lvl="8"/>
            <a:r>
              <a:rPr lang="en-CA" dirty="0" err="1" smtClean="0"/>
              <a:t>Nineth</a:t>
            </a:r>
            <a:r>
              <a:rPr lang="en-CA" dirty="0" smtClean="0"/>
              <a:t> level</a:t>
            </a:r>
          </a:p>
        </p:txBody>
      </p:sp>
      <p:sp>
        <p:nvSpPr>
          <p:cNvPr id="10" name="Text Placeholder 9"/>
          <p:cNvSpPr>
            <a:spLocks noGrp="1"/>
          </p:cNvSpPr>
          <p:nvPr>
            <p:ph type="body" sz="quarter" idx="13" hasCustomPrompt="1"/>
            <p:custDataLst>
              <p:tags r:id="rId5"/>
            </p:custDataLst>
          </p:nvPr>
        </p:nvSpPr>
        <p:spPr>
          <a:xfrm>
            <a:off x="4788000" y="1098000"/>
            <a:ext cx="3996000" cy="4680000"/>
          </a:xfrm>
          <a:prstGeom prst="rect">
            <a:avLst/>
          </a:prstGeom>
          <a:solidFill>
            <a:schemeClr val="bg1">
              <a:lumMod val="85000"/>
            </a:schemeClr>
          </a:solidFill>
        </p:spPr>
        <p:txBody>
          <a:bodyPr wrap="square" lIns="180000" tIns="180000" rIns="180000" bIns="180000"/>
          <a:lstStyle>
            <a:lvl2pPr>
              <a:defRPr/>
            </a:lvl2pPr>
          </a:lstStyle>
          <a:p>
            <a:pPr lvl="0"/>
            <a:r>
              <a:rPr lang="en-CA" dirty="0" smtClean="0"/>
              <a:t>Click to type text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a:p>
            <a:pPr lvl="5"/>
            <a:r>
              <a:rPr lang="en-CA" dirty="0" smtClean="0"/>
              <a:t>Sixth level</a:t>
            </a:r>
          </a:p>
          <a:p>
            <a:pPr lvl="6"/>
            <a:r>
              <a:rPr lang="en-CA" dirty="0" smtClean="0"/>
              <a:t>Seventh level</a:t>
            </a:r>
          </a:p>
          <a:p>
            <a:pPr lvl="7"/>
            <a:r>
              <a:rPr lang="en-CA" dirty="0" smtClean="0"/>
              <a:t>Eighth level</a:t>
            </a:r>
          </a:p>
          <a:p>
            <a:pPr lvl="8"/>
            <a:r>
              <a:rPr lang="en-CA" dirty="0" err="1" smtClean="0"/>
              <a:t>Nineth</a:t>
            </a:r>
            <a:r>
              <a:rPr lang="en-CA" dirty="0" smtClean="0"/>
              <a:t> level</a:t>
            </a:r>
          </a:p>
        </p:txBody>
      </p:sp>
      <p:sp>
        <p:nvSpPr>
          <p:cNvPr id="7" name="Line 16"/>
          <p:cNvSpPr>
            <a:spLocks noChangeShapeType="1"/>
          </p:cNvSpPr>
          <p:nvPr userDrawn="1">
            <p:custDataLst>
              <p:tags r:id="rId6"/>
            </p:custDataLst>
          </p:nvPr>
        </p:nvSpPr>
        <p:spPr bwMode="gray">
          <a:xfrm>
            <a:off x="538163" y="6545263"/>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Tree>
    <p:extLst>
      <p:ext uri="{BB962C8B-B14F-4D97-AF65-F5344CB8AC3E}">
        <p14:creationId xmlns:p14="http://schemas.microsoft.com/office/powerpoint/2010/main" val="28493306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RF_Summary highlights grid of four">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baseline="0"/>
            </a:lvl1pPr>
          </a:lstStyle>
          <a:p>
            <a:r>
              <a:rPr lang="en-CA" dirty="0" smtClean="0"/>
              <a:t>Summary highlights grid of four</a:t>
            </a:r>
            <a:endParaRPr lang="en-CA" dirty="0"/>
          </a:p>
        </p:txBody>
      </p:sp>
      <p:sp>
        <p:nvSpPr>
          <p:cNvPr id="5" name="Footer Placeholder 4"/>
          <p:cNvSpPr>
            <a:spLocks noGrp="1"/>
          </p:cNvSpPr>
          <p:nvPr>
            <p:ph type="ftr" sz="quarter" idx="10"/>
            <p:custDataLst>
              <p:tags r:id="rId2"/>
            </p:custDataLst>
          </p:nvPr>
        </p:nvSpPr>
        <p:spPr/>
        <p:txBody>
          <a:bodyPr/>
          <a:lstStyle>
            <a:lvl1pPr>
              <a:defRPr/>
            </a:lvl1pPr>
          </a:lstStyle>
          <a:p>
            <a:endParaRPr lang="en-CA" dirty="0"/>
          </a:p>
        </p:txBody>
      </p:sp>
      <p:sp>
        <p:nvSpPr>
          <p:cNvPr id="6" name="Slide Number Placeholder 5"/>
          <p:cNvSpPr>
            <a:spLocks noGrp="1"/>
          </p:cNvSpPr>
          <p:nvPr>
            <p:ph type="sldNum" sz="quarter" idx="11"/>
            <p:custDataLst>
              <p:tags r:id="rId3"/>
            </p:custDataLst>
          </p:nvPr>
        </p:nvSpPr>
        <p:spPr/>
        <p:txBody>
          <a:bodyPr/>
          <a:lstStyle>
            <a:lvl1pPr>
              <a:defRPr/>
            </a:lvl1pPr>
          </a:lstStyle>
          <a:p>
            <a:fld id="{8CD6B855-AF94-4410-87D9-64819B123F49}" type="slidenum">
              <a:rPr lang="en-CA" smtClean="0"/>
              <a:pPr/>
              <a:t>‹#›</a:t>
            </a:fld>
            <a:endParaRPr lang="en-CA" dirty="0"/>
          </a:p>
        </p:txBody>
      </p:sp>
      <p:sp>
        <p:nvSpPr>
          <p:cNvPr id="8" name="Text Placeholder 7"/>
          <p:cNvSpPr>
            <a:spLocks noGrp="1"/>
          </p:cNvSpPr>
          <p:nvPr>
            <p:ph type="body" sz="quarter" idx="12" hasCustomPrompt="1"/>
            <p:custDataLst>
              <p:tags r:id="rId4"/>
            </p:custDataLst>
          </p:nvPr>
        </p:nvSpPr>
        <p:spPr>
          <a:xfrm>
            <a:off x="358775" y="1098000"/>
            <a:ext cx="3996000" cy="2196000"/>
          </a:xfrm>
          <a:prstGeom prst="rect">
            <a:avLst/>
          </a:prstGeom>
          <a:solidFill>
            <a:schemeClr val="bg1">
              <a:lumMod val="85000"/>
            </a:schemeClr>
          </a:solidFill>
        </p:spPr>
        <p:txBody>
          <a:bodyPr wrap="square" lIns="180000" tIns="180000" rIns="180000" bIns="180000"/>
          <a:lstStyle>
            <a:lvl2pPr>
              <a:defRPr baseline="0"/>
            </a:lvl2pPr>
          </a:lstStyle>
          <a:p>
            <a:pPr lvl="0"/>
            <a:r>
              <a:rPr lang="en-CA" dirty="0" smtClean="0"/>
              <a:t>Click to type text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a:p>
            <a:pPr lvl="5"/>
            <a:r>
              <a:rPr lang="en-CA" dirty="0" smtClean="0"/>
              <a:t>Sixth level</a:t>
            </a:r>
          </a:p>
          <a:p>
            <a:pPr lvl="6"/>
            <a:r>
              <a:rPr lang="en-CA" dirty="0" smtClean="0"/>
              <a:t>Seventh level</a:t>
            </a:r>
          </a:p>
          <a:p>
            <a:pPr lvl="7"/>
            <a:r>
              <a:rPr lang="en-CA" dirty="0" smtClean="0"/>
              <a:t>Eighth level</a:t>
            </a:r>
          </a:p>
          <a:p>
            <a:pPr lvl="8"/>
            <a:r>
              <a:rPr lang="en-CA" dirty="0" err="1" smtClean="0"/>
              <a:t>Nineth</a:t>
            </a:r>
            <a:r>
              <a:rPr lang="en-CA" dirty="0" smtClean="0"/>
              <a:t> level</a:t>
            </a:r>
          </a:p>
        </p:txBody>
      </p:sp>
      <p:sp>
        <p:nvSpPr>
          <p:cNvPr id="10" name="Text Placeholder 9"/>
          <p:cNvSpPr>
            <a:spLocks noGrp="1"/>
          </p:cNvSpPr>
          <p:nvPr>
            <p:ph type="body" sz="quarter" idx="13" hasCustomPrompt="1"/>
            <p:custDataLst>
              <p:tags r:id="rId5"/>
            </p:custDataLst>
          </p:nvPr>
        </p:nvSpPr>
        <p:spPr>
          <a:xfrm>
            <a:off x="4788000" y="1098000"/>
            <a:ext cx="3996000" cy="2196000"/>
          </a:xfrm>
          <a:prstGeom prst="rect">
            <a:avLst/>
          </a:prstGeom>
          <a:solidFill>
            <a:schemeClr val="bg1">
              <a:lumMod val="85000"/>
            </a:schemeClr>
          </a:solidFill>
        </p:spPr>
        <p:txBody>
          <a:bodyPr wrap="square" lIns="180000" tIns="180000" rIns="180000" bIns="180000"/>
          <a:lstStyle>
            <a:lvl2pPr>
              <a:defRPr/>
            </a:lvl2pPr>
          </a:lstStyle>
          <a:p>
            <a:pPr lvl="0"/>
            <a:r>
              <a:rPr lang="en-CA" dirty="0" smtClean="0"/>
              <a:t>Click to type text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a:p>
            <a:pPr lvl="5"/>
            <a:r>
              <a:rPr lang="en-CA" dirty="0" smtClean="0"/>
              <a:t>Sixth level</a:t>
            </a:r>
          </a:p>
          <a:p>
            <a:pPr lvl="6"/>
            <a:r>
              <a:rPr lang="en-CA" dirty="0" smtClean="0"/>
              <a:t>Seventh level</a:t>
            </a:r>
          </a:p>
          <a:p>
            <a:pPr lvl="7"/>
            <a:r>
              <a:rPr lang="en-CA" dirty="0" smtClean="0"/>
              <a:t>Eighth level</a:t>
            </a:r>
          </a:p>
          <a:p>
            <a:pPr lvl="8"/>
            <a:r>
              <a:rPr lang="en-CA" dirty="0" err="1" smtClean="0"/>
              <a:t>Nineth</a:t>
            </a:r>
            <a:r>
              <a:rPr lang="en-CA" dirty="0" smtClean="0"/>
              <a:t> level</a:t>
            </a:r>
          </a:p>
        </p:txBody>
      </p:sp>
      <p:sp>
        <p:nvSpPr>
          <p:cNvPr id="4" name="Text Placeholder 3"/>
          <p:cNvSpPr>
            <a:spLocks noGrp="1"/>
          </p:cNvSpPr>
          <p:nvPr>
            <p:ph type="body" sz="quarter" idx="14" hasCustomPrompt="1"/>
            <p:custDataLst>
              <p:tags r:id="rId6"/>
            </p:custDataLst>
          </p:nvPr>
        </p:nvSpPr>
        <p:spPr>
          <a:xfrm>
            <a:off x="367200" y="3618000"/>
            <a:ext cx="3996000" cy="2196000"/>
          </a:xfrm>
          <a:prstGeom prst="rect">
            <a:avLst/>
          </a:prstGeom>
          <a:solidFill>
            <a:schemeClr val="bg1">
              <a:lumMod val="85000"/>
            </a:schemeClr>
          </a:solidFill>
        </p:spPr>
        <p:txBody>
          <a:bodyPr wrap="square" lIns="180000" tIns="180000" rIns="180000" bIns="180000"/>
          <a:lstStyle>
            <a:lvl2pPr>
              <a:defRPr/>
            </a:lvl2pPr>
          </a:lstStyle>
          <a:p>
            <a:pPr lvl="0"/>
            <a:r>
              <a:rPr lang="en-CA" dirty="0" smtClean="0"/>
              <a:t>Click to type text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a:p>
            <a:pPr lvl="5"/>
            <a:r>
              <a:rPr lang="en-CA" dirty="0" smtClean="0"/>
              <a:t>Sixth level</a:t>
            </a:r>
          </a:p>
          <a:p>
            <a:pPr lvl="6"/>
            <a:r>
              <a:rPr lang="en-CA" dirty="0" smtClean="0"/>
              <a:t>Seventh level</a:t>
            </a:r>
          </a:p>
          <a:p>
            <a:pPr lvl="7"/>
            <a:r>
              <a:rPr lang="en-CA" dirty="0" smtClean="0"/>
              <a:t>Eighth level</a:t>
            </a:r>
          </a:p>
          <a:p>
            <a:pPr lvl="8"/>
            <a:r>
              <a:rPr lang="en-CA" dirty="0" err="1" smtClean="0"/>
              <a:t>Nineth</a:t>
            </a:r>
            <a:r>
              <a:rPr lang="en-CA" dirty="0" smtClean="0"/>
              <a:t> level</a:t>
            </a:r>
          </a:p>
        </p:txBody>
      </p:sp>
      <p:sp>
        <p:nvSpPr>
          <p:cNvPr id="9" name="Text Placeholder 8"/>
          <p:cNvSpPr>
            <a:spLocks noGrp="1"/>
          </p:cNvSpPr>
          <p:nvPr>
            <p:ph type="body" sz="quarter" idx="15" hasCustomPrompt="1"/>
            <p:custDataLst>
              <p:tags r:id="rId7"/>
            </p:custDataLst>
          </p:nvPr>
        </p:nvSpPr>
        <p:spPr>
          <a:xfrm>
            <a:off x="4791600" y="3618000"/>
            <a:ext cx="3996000" cy="2196000"/>
          </a:xfrm>
          <a:prstGeom prst="rect">
            <a:avLst/>
          </a:prstGeom>
          <a:solidFill>
            <a:schemeClr val="bg1">
              <a:lumMod val="85000"/>
            </a:schemeClr>
          </a:solidFill>
        </p:spPr>
        <p:txBody>
          <a:bodyPr wrap="square" lIns="180000" tIns="180000" rIns="180000" bIns="180000"/>
          <a:lstStyle>
            <a:lvl2pPr>
              <a:defRPr/>
            </a:lvl2pPr>
          </a:lstStyle>
          <a:p>
            <a:pPr lvl="0"/>
            <a:r>
              <a:rPr lang="en-CA" dirty="0" smtClean="0"/>
              <a:t>Click to type text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a:p>
            <a:pPr lvl="5"/>
            <a:r>
              <a:rPr lang="en-CA" dirty="0" smtClean="0"/>
              <a:t>Sixth level</a:t>
            </a:r>
          </a:p>
          <a:p>
            <a:pPr lvl="6"/>
            <a:r>
              <a:rPr lang="en-CA" dirty="0" smtClean="0"/>
              <a:t>Seventh level</a:t>
            </a:r>
          </a:p>
          <a:p>
            <a:pPr lvl="7"/>
            <a:r>
              <a:rPr lang="en-CA" dirty="0" smtClean="0"/>
              <a:t>Eighth level</a:t>
            </a:r>
          </a:p>
          <a:p>
            <a:pPr lvl="8"/>
            <a:r>
              <a:rPr lang="en-CA" dirty="0" err="1" smtClean="0"/>
              <a:t>Nineth</a:t>
            </a:r>
            <a:r>
              <a:rPr lang="en-CA" dirty="0" smtClean="0"/>
              <a:t> level</a:t>
            </a:r>
          </a:p>
        </p:txBody>
      </p:sp>
      <p:sp>
        <p:nvSpPr>
          <p:cNvPr id="11" name="Line 16"/>
          <p:cNvSpPr>
            <a:spLocks noChangeShapeType="1"/>
          </p:cNvSpPr>
          <p:nvPr userDrawn="1">
            <p:custDataLst>
              <p:tags r:id="rId8"/>
            </p:custDataLst>
          </p:nvPr>
        </p:nvSpPr>
        <p:spPr bwMode="gray">
          <a:xfrm>
            <a:off x="538163" y="6545263"/>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Tree>
    <p:extLst>
      <p:ext uri="{BB962C8B-B14F-4D97-AF65-F5344CB8AC3E}">
        <p14:creationId xmlns:p14="http://schemas.microsoft.com/office/powerpoint/2010/main" val="21997541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RF_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custDataLst>
              <p:tags r:id="rId1"/>
            </p:custDataLst>
          </p:nvPr>
        </p:nvSpPr>
        <p:spPr>
          <a:xfrm>
            <a:off x="358775" y="6529388"/>
            <a:ext cx="179388" cy="179387"/>
          </a:xfrm>
        </p:spPr>
        <p:txBody>
          <a:bodyPr/>
          <a:lstStyle>
            <a:lvl1pPr>
              <a:defRPr/>
            </a:lvl1pPr>
          </a:lstStyle>
          <a:p>
            <a:fld id="{C219EB94-48BC-4BDB-AE90-B3BAC65062F0}" type="slidenum">
              <a:rPr lang="en-CA" smtClean="0"/>
              <a:pPr/>
              <a:t>‹#›</a:t>
            </a:fld>
            <a:endParaRPr lang="en-CA" dirty="0"/>
          </a:p>
        </p:txBody>
      </p:sp>
      <p:sp>
        <p:nvSpPr>
          <p:cNvPr id="6" name="Text Placeholder 5"/>
          <p:cNvSpPr>
            <a:spLocks noGrp="1"/>
          </p:cNvSpPr>
          <p:nvPr>
            <p:ph type="body" sz="quarter" idx="12" hasCustomPrompt="1"/>
            <p:custDataLst>
              <p:tags r:id="rId2"/>
            </p:custDataLst>
          </p:nvPr>
        </p:nvSpPr>
        <p:spPr>
          <a:xfrm>
            <a:off x="358775" y="432000"/>
            <a:ext cx="8420400" cy="5648400"/>
          </a:xfrm>
          <a:prstGeom prst="rect">
            <a:avLst/>
          </a:prstGeom>
        </p:spPr>
        <p:txBody>
          <a:bodyPr wrap="square" lIns="0" tIns="0" rIns="0" bIns="0"/>
          <a:lstStyle>
            <a:lvl2pPr>
              <a:defRPr baseline="0"/>
            </a:lvl2pPr>
          </a:lstStyle>
          <a:p>
            <a:pPr lvl="0"/>
            <a:r>
              <a:rPr lang="en-CA" dirty="0" smtClean="0"/>
              <a:t>Click to type text</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a:p>
            <a:pPr lvl="5"/>
            <a:r>
              <a:rPr lang="en-CA" dirty="0" smtClean="0"/>
              <a:t>Sixth level</a:t>
            </a:r>
          </a:p>
          <a:p>
            <a:pPr lvl="6"/>
            <a:r>
              <a:rPr lang="en-CA" dirty="0" smtClean="0"/>
              <a:t>Seventh level</a:t>
            </a:r>
          </a:p>
          <a:p>
            <a:pPr lvl="7"/>
            <a:r>
              <a:rPr lang="en-CA" dirty="0" smtClean="0"/>
              <a:t>Eighth level</a:t>
            </a:r>
          </a:p>
          <a:p>
            <a:pPr lvl="8"/>
            <a:r>
              <a:rPr lang="en-CA" dirty="0" err="1" smtClean="0"/>
              <a:t>Nineth</a:t>
            </a:r>
            <a:r>
              <a:rPr lang="en-CA" dirty="0" smtClean="0"/>
              <a:t> level</a:t>
            </a:r>
          </a:p>
        </p:txBody>
      </p:sp>
      <p:sp>
        <p:nvSpPr>
          <p:cNvPr id="5" name="Line 16"/>
          <p:cNvSpPr>
            <a:spLocks noChangeShapeType="1"/>
          </p:cNvSpPr>
          <p:nvPr userDrawn="1">
            <p:custDataLst>
              <p:tags r:id="rId3"/>
            </p:custDataLst>
          </p:nvPr>
        </p:nvSpPr>
        <p:spPr bwMode="gray">
          <a:xfrm>
            <a:off x="538163" y="6545263"/>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dirty="0"/>
          </a:p>
        </p:txBody>
      </p:sp>
      <p:sp>
        <p:nvSpPr>
          <p:cNvPr id="2" name="Footer Placeholder 1"/>
          <p:cNvSpPr>
            <a:spLocks noGrp="1"/>
          </p:cNvSpPr>
          <p:nvPr>
            <p:ph type="ftr" sz="quarter" idx="13"/>
            <p:custDataLst>
              <p:tags r:id="rId4"/>
            </p:custDataLst>
          </p:nvPr>
        </p:nvSpPr>
        <p:spPr/>
        <p:txBody>
          <a:bodyPr/>
          <a:lstStyle/>
          <a:p>
            <a:endParaRPr lang="en-CA" dirty="0" smtClean="0"/>
          </a:p>
        </p:txBody>
      </p:sp>
    </p:spTree>
    <p:extLst>
      <p:ext uri="{BB962C8B-B14F-4D97-AF65-F5344CB8AC3E}">
        <p14:creationId xmlns:p14="http://schemas.microsoft.com/office/powerpoint/2010/main" val="16307120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RF_Standard picture">
    <p:spTree>
      <p:nvGrpSpPr>
        <p:cNvPr id="1" name=""/>
        <p:cNvGrpSpPr/>
        <p:nvPr/>
      </p:nvGrpSpPr>
      <p:grpSpPr>
        <a:xfrm>
          <a:off x="0" y="0"/>
          <a:ext cx="0" cy="0"/>
          <a:chOff x="0" y="0"/>
          <a:chExt cx="0" cy="0"/>
        </a:xfrm>
      </p:grpSpPr>
      <p:sp>
        <p:nvSpPr>
          <p:cNvPr id="3" name="Picture Placeholder 2"/>
          <p:cNvSpPr>
            <a:spLocks noGrp="1"/>
          </p:cNvSpPr>
          <p:nvPr>
            <p:ph type="pic" sz="quarter" idx="10"/>
            <p:custDataLst>
              <p:tags r:id="rId1"/>
            </p:custDataLst>
          </p:nvPr>
        </p:nvSpPr>
        <p:spPr>
          <a:xfrm>
            <a:off x="0" y="0"/>
            <a:ext cx="9147600" cy="6861600"/>
          </a:xfrm>
        </p:spPr>
        <p:txBody>
          <a:bodyPr/>
          <a:lstStyle/>
          <a:p>
            <a:endParaRPr lang="en-GB" dirty="0"/>
          </a:p>
        </p:txBody>
      </p:sp>
    </p:spTree>
    <p:extLst>
      <p:ext uri="{BB962C8B-B14F-4D97-AF65-F5344CB8AC3E}">
        <p14:creationId xmlns:p14="http://schemas.microsoft.com/office/powerpoint/2010/main" val="31784853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7B31F86-4A71-4A87-9976-9102B0C1E70C}" type="datetimeFigureOut">
              <a:rPr lang="en-CA" smtClean="0"/>
              <a:t>2018-11-30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F9978D-1D60-4038-8662-DAE3667B2AAF}" type="slidenum">
              <a:rPr lang="en-CA" smtClean="0"/>
              <a:t>‹#›</a:t>
            </a:fld>
            <a:endParaRPr lang="en-CA" dirty="0"/>
          </a:p>
        </p:txBody>
      </p:sp>
    </p:spTree>
    <p:extLst>
      <p:ext uri="{BB962C8B-B14F-4D97-AF65-F5344CB8AC3E}">
        <p14:creationId xmlns:p14="http://schemas.microsoft.com/office/powerpoint/2010/main" val="109133031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10.xml"/><Relationship Id="rId1" Type="http://schemas.openxmlformats.org/officeDocument/2006/relationships/slideLayout" Target="../slideLayouts/slideLayout28.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11.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3.emf"/></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heme" Target="../theme/theme6.xml"/><Relationship Id="rId1" Type="http://schemas.openxmlformats.org/officeDocument/2006/relationships/slideLayout" Target="../slideLayouts/slideLayout22.xml"/><Relationship Id="rId4" Type="http://schemas.openxmlformats.org/officeDocument/2006/relationships/image" Target="../media/image3.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7.xml"/><Relationship Id="rId1"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3.emf"/><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9.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000" y="1044000"/>
            <a:ext cx="8420400" cy="5040000"/>
          </a:xfrm>
          <a:prstGeom prst="rect">
            <a:avLst/>
          </a:prstGeom>
        </p:spPr>
        <p:txBody>
          <a:bodyPr vert="horz" lIns="0" tIns="0" rIns="0" bIns="0" rtlCol="0">
            <a:noAutofit/>
          </a:bodyPr>
          <a:lstStyle/>
          <a:p>
            <a:pPr lvl="0"/>
            <a:r>
              <a:rPr lang="en-CA" dirty="0" smtClean="0"/>
              <a:t>Click to type text</a:t>
            </a:r>
          </a:p>
          <a:p>
            <a:pPr lvl="1"/>
            <a:r>
              <a:rPr lang="en-CA" dirty="0" smtClean="0"/>
              <a:t>Body text</a:t>
            </a:r>
          </a:p>
          <a:p>
            <a:pPr lvl="2"/>
            <a:r>
              <a:rPr lang="en-CA" dirty="0" smtClean="0"/>
              <a:t>Bullet text</a:t>
            </a:r>
          </a:p>
          <a:p>
            <a:pPr lvl="3"/>
            <a:r>
              <a:rPr lang="en-CA" dirty="0" smtClean="0"/>
              <a:t>Bullet numbered text 1</a:t>
            </a:r>
          </a:p>
          <a:p>
            <a:pPr lvl="4"/>
            <a:r>
              <a:rPr lang="en-CA" dirty="0" smtClean="0"/>
              <a:t>Bullet numbered text 2</a:t>
            </a:r>
          </a:p>
          <a:p>
            <a:pPr lvl="5"/>
            <a:r>
              <a:rPr lang="en-CA" dirty="0" smtClean="0"/>
              <a:t>Bullet numbered text 3</a:t>
            </a:r>
          </a:p>
          <a:p>
            <a:pPr lvl="6"/>
            <a:r>
              <a:rPr lang="en-CA" dirty="0" smtClean="0"/>
              <a:t>Bullet numbered text 4</a:t>
            </a:r>
          </a:p>
          <a:p>
            <a:pPr lvl="7"/>
            <a:r>
              <a:rPr lang="en-CA" dirty="0" smtClean="0"/>
              <a:t>Bullet numbered text 5</a:t>
            </a:r>
          </a:p>
          <a:p>
            <a:pPr lvl="8"/>
            <a:r>
              <a:rPr lang="en-CA" dirty="0" smtClean="0"/>
              <a:t>Bullet numbered text 6</a:t>
            </a:r>
            <a:endParaRPr lang="en-CA" dirty="0"/>
          </a:p>
        </p:txBody>
      </p:sp>
      <p:sp>
        <p:nvSpPr>
          <p:cNvPr id="2" name="Title Placeholder 1"/>
          <p:cNvSpPr>
            <a:spLocks noGrp="1"/>
          </p:cNvSpPr>
          <p:nvPr>
            <p:ph type="title"/>
          </p:nvPr>
        </p:nvSpPr>
        <p:spPr>
          <a:xfrm>
            <a:off x="853200" y="1962000"/>
            <a:ext cx="7560000" cy="468000"/>
          </a:xfrm>
          <a:prstGeom prst="rect">
            <a:avLst/>
          </a:prstGeom>
        </p:spPr>
        <p:txBody>
          <a:bodyPr vert="horz" lIns="0" tIns="0" rIns="0" bIns="0" rtlCol="0" anchor="t" anchorCtr="0">
            <a:noAutofit/>
          </a:bodyPr>
          <a:lstStyle/>
          <a:p>
            <a:r>
              <a:rPr lang="en-CA" dirty="0" smtClean="0"/>
              <a:t>Slide title</a:t>
            </a:r>
            <a:endParaRPr lang="en-CA" dirty="0"/>
          </a:p>
        </p:txBody>
      </p:sp>
    </p:spTree>
    <p:extLst>
      <p:ext uri="{BB962C8B-B14F-4D97-AF65-F5344CB8AC3E}">
        <p14:creationId xmlns:p14="http://schemas.microsoft.com/office/powerpoint/2010/main" val="1098881267"/>
      </p:ext>
    </p:extLst>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hf hdr="0" dt="0"/>
  <p:txStyles>
    <p:titleStyle>
      <a:lvl1pPr algn="l" defTabSz="914400" rtl="0" eaLnBrk="1" latinLnBrk="0" hangingPunct="1">
        <a:spcBef>
          <a:spcPct val="0"/>
        </a:spcBef>
        <a:buNone/>
        <a:defRPr sz="3000" b="1" kern="1200" baseline="0">
          <a:solidFill>
            <a:schemeClr val="bg1"/>
          </a:solidFill>
          <a:latin typeface="+mj-lt"/>
          <a:ea typeface="+mj-ea"/>
          <a:cs typeface="Arial" pitchFamily="34" charset="0"/>
        </a:defRPr>
      </a:lvl1pPr>
    </p:titleStyle>
    <p:bodyStyle>
      <a:lvl1pPr marL="0" indent="0" algn="l" defTabSz="914400" rtl="0" eaLnBrk="1" latinLnBrk="0" hangingPunct="1">
        <a:lnSpc>
          <a:spcPct val="100000"/>
        </a:lnSpc>
        <a:spcBef>
          <a:spcPts val="0"/>
        </a:spcBef>
        <a:spcAft>
          <a:spcPts val="12"/>
        </a:spcAft>
        <a:buFontTx/>
        <a:buNone/>
        <a:defRPr sz="3000" kern="1200" baseline="0">
          <a:solidFill>
            <a:schemeClr val="tx2"/>
          </a:solidFill>
          <a:latin typeface="+mn-lt"/>
          <a:ea typeface="+mn-ea"/>
          <a:cs typeface="Arial" pitchFamily="34" charset="0"/>
        </a:defRPr>
      </a:lvl1pPr>
      <a:lvl2pPr marL="0" indent="0" algn="l" defTabSz="914400" rtl="0" eaLnBrk="1" latinLnBrk="0" hangingPunct="1">
        <a:lnSpc>
          <a:spcPct val="100000"/>
        </a:lnSpc>
        <a:spcBef>
          <a:spcPts val="0"/>
        </a:spcBef>
        <a:spcAft>
          <a:spcPts val="0"/>
        </a:spcAft>
        <a:buFontTx/>
        <a:buNone/>
        <a:defRPr sz="18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18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CA" dirty="0" smtClean="0"/>
              <a:t>Slide title</a:t>
            </a:r>
            <a:endParaRPr lang="en-CA" dirty="0"/>
          </a:p>
        </p:txBody>
      </p:sp>
      <p:sp>
        <p:nvSpPr>
          <p:cNvPr id="3" name="Text Placeholder 2"/>
          <p:cNvSpPr>
            <a:spLocks noGrp="1"/>
          </p:cNvSpPr>
          <p:nvPr>
            <p:ph type="body" idx="1"/>
          </p:nvPr>
        </p:nvSpPr>
        <p:spPr>
          <a:xfrm>
            <a:off x="360000" y="1044000"/>
            <a:ext cx="8424000" cy="5040000"/>
          </a:xfrm>
          <a:prstGeom prst="rect">
            <a:avLst/>
          </a:prstGeom>
        </p:spPr>
        <p:txBody>
          <a:bodyPr vert="horz" lIns="0" tIns="0" rIns="0" bIns="0" rtlCol="0" anchor="b" anchorCtr="0">
            <a:noAutofit/>
          </a:bodyPr>
          <a:lstStyle/>
          <a:p>
            <a:pPr lvl="0"/>
            <a:r>
              <a:rPr lang="en-CA" dirty="0" smtClean="0"/>
              <a:t>Click to type text</a:t>
            </a:r>
          </a:p>
          <a:p>
            <a:pPr lvl="1"/>
            <a:r>
              <a:rPr lang="en-CA" dirty="0" smtClean="0"/>
              <a:t>Body text</a:t>
            </a:r>
          </a:p>
          <a:p>
            <a:pPr lvl="2"/>
            <a:r>
              <a:rPr lang="en-CA" dirty="0" smtClean="0"/>
              <a:t>Bullet text</a:t>
            </a:r>
          </a:p>
          <a:p>
            <a:pPr lvl="3"/>
            <a:r>
              <a:rPr lang="en-CA" dirty="0" smtClean="0"/>
              <a:t>Bullet numbered text 1</a:t>
            </a:r>
          </a:p>
          <a:p>
            <a:pPr lvl="4"/>
            <a:r>
              <a:rPr lang="en-CA" dirty="0" smtClean="0"/>
              <a:t>Bullet numbered text 2</a:t>
            </a:r>
          </a:p>
          <a:p>
            <a:pPr lvl="5"/>
            <a:r>
              <a:rPr lang="en-CA" dirty="0" smtClean="0"/>
              <a:t>Bullet numbered text 3</a:t>
            </a:r>
          </a:p>
          <a:p>
            <a:pPr lvl="6"/>
            <a:r>
              <a:rPr lang="en-CA" dirty="0" smtClean="0"/>
              <a:t>Bullet numbered text 4</a:t>
            </a:r>
          </a:p>
          <a:p>
            <a:pPr lvl="7"/>
            <a:r>
              <a:rPr lang="en-CA" dirty="0" smtClean="0"/>
              <a:t>Bullet numbered text 5</a:t>
            </a:r>
          </a:p>
          <a:p>
            <a:pPr lvl="8"/>
            <a:r>
              <a:rPr lang="en-CA" dirty="0" smtClean="0"/>
              <a:t>Bullet numbered text 6</a:t>
            </a:r>
            <a:endParaRPr lang="en-CA" dirty="0"/>
          </a:p>
        </p:txBody>
      </p:sp>
      <p:sp>
        <p:nvSpPr>
          <p:cNvPr id="5" name="Footer Placeholder 4"/>
          <p:cNvSpPr>
            <a:spLocks noGrp="1"/>
          </p:cNvSpPr>
          <p:nvPr>
            <p:ph type="ftr" sz="quarter" idx="3"/>
          </p:nvPr>
        </p:nvSpPr>
        <p:spPr>
          <a:xfrm>
            <a:off x="583200" y="6530400"/>
            <a:ext cx="522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endParaRPr lang="en-CA" dirty="0" smtClean="0"/>
          </a:p>
        </p:txBody>
      </p:sp>
      <p:sp>
        <p:nvSpPr>
          <p:cNvPr id="8" name="Slide Number Placeholder 7"/>
          <p:cNvSpPr>
            <a:spLocks noGrp="1"/>
          </p:cNvSpPr>
          <p:nvPr>
            <p:ph type="sldNum" sz="quarter" idx="4"/>
          </p:nvPr>
        </p:nvSpPr>
        <p:spPr>
          <a:xfrm>
            <a:off x="360000" y="6530400"/>
            <a:ext cx="18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fld id="{9A12B91B-C83B-4460-B2C8-CCFD3E5825AF}" type="slidenum">
              <a:rPr lang="en-CA" smtClean="0"/>
              <a:pPr/>
              <a:t>‹#›</a:t>
            </a:fld>
            <a:endParaRPr lang="en-C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6325200"/>
            <a:ext cx="2840035" cy="316800"/>
          </a:xfrm>
          <a:prstGeom prst="rect">
            <a:avLst/>
          </a:prstGeom>
        </p:spPr>
      </p:pic>
    </p:spTree>
    <p:extLst>
      <p:ext uri="{BB962C8B-B14F-4D97-AF65-F5344CB8AC3E}">
        <p14:creationId xmlns:p14="http://schemas.microsoft.com/office/powerpoint/2010/main" val="1098881267"/>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dt="0"/>
  <p:txStyles>
    <p:titleStyle>
      <a:lvl1pPr algn="l" defTabSz="914400" rtl="0" eaLnBrk="1" latinLnBrk="0" hangingPunct="1">
        <a:spcBef>
          <a:spcPct val="0"/>
        </a:spcBef>
        <a:buNone/>
        <a:defRPr sz="2800" kern="1200" baseline="0">
          <a:solidFill>
            <a:schemeClr val="tx2"/>
          </a:solidFill>
          <a:latin typeface="+mj-lt"/>
          <a:ea typeface="+mj-ea"/>
          <a:cs typeface="Arial" pitchFamily="34" charset="0"/>
        </a:defRPr>
      </a:lvl1pPr>
    </p:titleStyle>
    <p:bodyStyle>
      <a:lvl1pPr marL="0" indent="0" algn="l" defTabSz="914400" rtl="0" eaLnBrk="1" latinLnBrk="0" hangingPunct="1">
        <a:lnSpc>
          <a:spcPct val="95000"/>
        </a:lnSpc>
        <a:spcBef>
          <a:spcPts val="0"/>
        </a:spcBef>
        <a:spcAft>
          <a:spcPts val="576"/>
        </a:spcAft>
        <a:buFontTx/>
        <a:buNone/>
        <a:defRPr sz="1200" b="1" kern="1200" baseline="0">
          <a:solidFill>
            <a:srgbClr val="FF0000"/>
          </a:solidFill>
          <a:latin typeface="+mn-lt"/>
          <a:ea typeface="+mn-ea"/>
          <a:cs typeface="Arial" pitchFamily="34" charset="0"/>
        </a:defRPr>
      </a:lvl1pPr>
      <a:lvl2pPr marL="0" indent="0" algn="l" defTabSz="914400" rtl="0" eaLnBrk="1" latinLnBrk="0" hangingPunct="1">
        <a:lnSpc>
          <a:spcPct val="85000"/>
        </a:lnSpc>
        <a:spcBef>
          <a:spcPts val="0"/>
        </a:spcBef>
        <a:spcAft>
          <a:spcPts val="432"/>
        </a:spcAft>
        <a:buFontTx/>
        <a:buNone/>
        <a:defRPr sz="12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12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2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2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2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2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2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200" kern="120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CA" dirty="0" smtClean="0"/>
              <a:t>Slide title</a:t>
            </a:r>
            <a:endParaRPr lang="en-CA" dirty="0"/>
          </a:p>
        </p:txBody>
      </p:sp>
      <p:sp>
        <p:nvSpPr>
          <p:cNvPr id="3" name="Text Placeholder 2"/>
          <p:cNvSpPr>
            <a:spLocks noGrp="1"/>
          </p:cNvSpPr>
          <p:nvPr>
            <p:ph type="body" idx="1"/>
          </p:nvPr>
        </p:nvSpPr>
        <p:spPr>
          <a:xfrm>
            <a:off x="360000" y="1044000"/>
            <a:ext cx="8420400" cy="5040000"/>
          </a:xfrm>
          <a:prstGeom prst="rect">
            <a:avLst/>
          </a:prstGeom>
        </p:spPr>
        <p:txBody>
          <a:bodyPr vert="horz" lIns="0" tIns="0" rIns="0" bIns="0" rtlCol="0">
            <a:noAutofit/>
          </a:bodyPr>
          <a:lstStyle/>
          <a:p>
            <a:pPr lvl="0"/>
            <a:r>
              <a:rPr lang="en-CA" dirty="0" smtClean="0"/>
              <a:t>Click to type text</a:t>
            </a:r>
          </a:p>
          <a:p>
            <a:pPr lvl="1"/>
            <a:r>
              <a:rPr lang="en-CA" dirty="0" smtClean="0"/>
              <a:t>Body text</a:t>
            </a:r>
          </a:p>
          <a:p>
            <a:pPr lvl="2"/>
            <a:r>
              <a:rPr lang="en-CA" dirty="0" smtClean="0"/>
              <a:t>Bullet text</a:t>
            </a:r>
          </a:p>
          <a:p>
            <a:pPr lvl="3"/>
            <a:r>
              <a:rPr lang="en-CA" dirty="0" smtClean="0"/>
              <a:t>Bullet numbered text 1</a:t>
            </a:r>
          </a:p>
          <a:p>
            <a:pPr lvl="4"/>
            <a:r>
              <a:rPr lang="en-CA" dirty="0" smtClean="0"/>
              <a:t>Bullet numbered text 2</a:t>
            </a:r>
          </a:p>
          <a:p>
            <a:pPr lvl="5"/>
            <a:r>
              <a:rPr lang="en-CA" dirty="0" smtClean="0"/>
              <a:t>Bullet numbered text 3</a:t>
            </a:r>
          </a:p>
          <a:p>
            <a:pPr lvl="6"/>
            <a:r>
              <a:rPr lang="en-CA" dirty="0" smtClean="0"/>
              <a:t>Bullet numbered text 4</a:t>
            </a:r>
          </a:p>
          <a:p>
            <a:pPr lvl="7"/>
            <a:r>
              <a:rPr lang="en-CA" dirty="0" smtClean="0"/>
              <a:t>Bullet numbered text 5</a:t>
            </a:r>
          </a:p>
          <a:p>
            <a:pPr lvl="8"/>
            <a:r>
              <a:rPr lang="en-CA" dirty="0" smtClean="0"/>
              <a:t>Bullet numbered text 6</a:t>
            </a:r>
            <a:endParaRPr lang="en-CA" dirty="0"/>
          </a:p>
        </p:txBody>
      </p:sp>
      <p:sp>
        <p:nvSpPr>
          <p:cNvPr id="5" name="Footer Placeholder 4"/>
          <p:cNvSpPr>
            <a:spLocks noGrp="1"/>
          </p:cNvSpPr>
          <p:nvPr>
            <p:ph type="ftr" sz="quarter" idx="3"/>
          </p:nvPr>
        </p:nvSpPr>
        <p:spPr>
          <a:xfrm>
            <a:off x="583200" y="6530400"/>
            <a:ext cx="522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endParaRPr lang="en-CA" dirty="0" smtClean="0"/>
          </a:p>
        </p:txBody>
      </p:sp>
      <p:sp>
        <p:nvSpPr>
          <p:cNvPr id="8" name="Slide Number Placeholder 7"/>
          <p:cNvSpPr>
            <a:spLocks noGrp="1"/>
          </p:cNvSpPr>
          <p:nvPr>
            <p:ph type="sldNum" sz="quarter" idx="4"/>
          </p:nvPr>
        </p:nvSpPr>
        <p:spPr>
          <a:xfrm>
            <a:off x="360000" y="6530400"/>
            <a:ext cx="18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fld id="{9A12B91B-C83B-4460-B2C8-CCFD3E5825AF}" type="slidenum">
              <a:rPr lang="en-CA" smtClean="0"/>
              <a:pPr/>
              <a:t>‹#›</a:t>
            </a:fld>
            <a:endParaRPr lang="en-C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6325200"/>
            <a:ext cx="2840035" cy="316800"/>
          </a:xfrm>
          <a:prstGeom prst="rect">
            <a:avLst/>
          </a:prstGeom>
        </p:spPr>
      </p:pic>
    </p:spTree>
    <p:extLst>
      <p:ext uri="{BB962C8B-B14F-4D97-AF65-F5344CB8AC3E}">
        <p14:creationId xmlns:p14="http://schemas.microsoft.com/office/powerpoint/2010/main" val="1098881267"/>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hf hdr="0" dt="0"/>
  <p:txStyles>
    <p:titleStyle>
      <a:lvl1pPr algn="l" defTabSz="914400" rtl="0" eaLnBrk="1" latinLnBrk="0" hangingPunct="1">
        <a:spcBef>
          <a:spcPct val="0"/>
        </a:spcBef>
        <a:buNone/>
        <a:defRPr sz="2800" kern="1200" baseline="0">
          <a:solidFill>
            <a:schemeClr val="tx2"/>
          </a:solidFill>
          <a:latin typeface="+mj-lt"/>
          <a:ea typeface="+mj-ea"/>
          <a:cs typeface="Arial" pitchFamily="34" charset="0"/>
        </a:defRPr>
      </a:lvl1pPr>
    </p:titleStyle>
    <p:bodyStyle>
      <a:lvl1pPr marL="0" indent="0" algn="l" defTabSz="914400" rtl="0" eaLnBrk="1" latinLnBrk="0" hangingPunct="1">
        <a:lnSpc>
          <a:spcPct val="95000"/>
        </a:lnSpc>
        <a:spcBef>
          <a:spcPts val="0"/>
        </a:spcBef>
        <a:spcAft>
          <a:spcPts val="1056"/>
        </a:spcAft>
        <a:buFontTx/>
        <a:buNone/>
        <a:defRPr sz="2200" kern="1200" baseline="0">
          <a:solidFill>
            <a:schemeClr val="tx2"/>
          </a:solidFill>
          <a:latin typeface="+mn-lt"/>
          <a:ea typeface="+mn-ea"/>
          <a:cs typeface="Arial" pitchFamily="34" charset="0"/>
        </a:defRPr>
      </a:lvl1pPr>
      <a:lvl2pPr marL="0" indent="0" algn="l" defTabSz="914400" rtl="0" eaLnBrk="1" latinLnBrk="0" hangingPunct="1">
        <a:lnSpc>
          <a:spcPct val="85000"/>
        </a:lnSpc>
        <a:spcBef>
          <a:spcPts val="0"/>
        </a:spcBef>
        <a:spcAft>
          <a:spcPts val="792"/>
        </a:spcAft>
        <a:buFontTx/>
        <a:buNone/>
        <a:defRPr sz="22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22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6C7C8"/>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1800" y="11558"/>
            <a:ext cx="8420400" cy="485457"/>
          </a:xfrm>
          <a:prstGeom prst="rect">
            <a:avLst/>
          </a:prstGeom>
        </p:spPr>
        <p:txBody>
          <a:bodyPr vert="horz" lIns="0" tIns="0" rIns="0" bIns="0" rtlCol="0">
            <a:noAutofit/>
          </a:bodyPr>
          <a:lstStyle/>
          <a:p>
            <a:pPr lvl="0"/>
            <a:r>
              <a:rPr lang="en-CA" dirty="0" smtClean="0"/>
              <a:t>Click to type text</a:t>
            </a:r>
          </a:p>
          <a:p>
            <a:pPr lvl="1"/>
            <a:r>
              <a:rPr lang="en-CA" dirty="0" smtClean="0"/>
              <a:t>Body text</a:t>
            </a:r>
          </a:p>
          <a:p>
            <a:pPr lvl="2"/>
            <a:r>
              <a:rPr lang="en-CA" dirty="0" smtClean="0"/>
              <a:t>Bullet text</a:t>
            </a:r>
          </a:p>
          <a:p>
            <a:pPr lvl="3"/>
            <a:r>
              <a:rPr lang="en-CA" dirty="0" smtClean="0"/>
              <a:t>Bullet numbered text 1</a:t>
            </a:r>
          </a:p>
          <a:p>
            <a:pPr lvl="4"/>
            <a:r>
              <a:rPr lang="en-CA" dirty="0" smtClean="0"/>
              <a:t>Bullet numbered text 2</a:t>
            </a:r>
          </a:p>
          <a:p>
            <a:pPr lvl="5"/>
            <a:r>
              <a:rPr lang="en-CA" dirty="0" smtClean="0"/>
              <a:t>Bullet numbered text 3</a:t>
            </a:r>
          </a:p>
          <a:p>
            <a:pPr lvl="6"/>
            <a:r>
              <a:rPr lang="en-CA" dirty="0" smtClean="0"/>
              <a:t>Bullet numbered text 4</a:t>
            </a:r>
          </a:p>
          <a:p>
            <a:pPr lvl="7"/>
            <a:r>
              <a:rPr lang="en-CA" dirty="0" smtClean="0"/>
              <a:t>Bullet numbered text 5</a:t>
            </a:r>
          </a:p>
          <a:p>
            <a:pPr lvl="8"/>
            <a:r>
              <a:rPr lang="en-CA" dirty="0" smtClean="0"/>
              <a:t>Bullet numbered text 6</a:t>
            </a:r>
            <a:endParaRPr lang="en-CA" dirty="0"/>
          </a:p>
        </p:txBody>
      </p:sp>
      <p:sp>
        <p:nvSpPr>
          <p:cNvPr id="5"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CA" dirty="0" smtClean="0"/>
              <a:t>Slide title</a:t>
            </a:r>
            <a:endParaRPr lang="en-CA" dirty="0"/>
          </a:p>
        </p:txBody>
      </p:sp>
    </p:spTree>
    <p:extLst>
      <p:ext uri="{BB962C8B-B14F-4D97-AF65-F5344CB8AC3E}">
        <p14:creationId xmlns:p14="http://schemas.microsoft.com/office/powerpoint/2010/main" val="1678543723"/>
      </p:ext>
    </p:extLst>
  </p:cSld>
  <p:clrMap bg1="lt1" tx1="dk1" bg2="lt2" tx2="dk2" accent1="accent1" accent2="accent2" accent3="accent3" accent4="accent4" accent5="accent5" accent6="accent6" hlink="hlink" folHlink="folHlink"/>
  <p:sldLayoutIdLst>
    <p:sldLayoutId id="2147483681" r:id="rId1"/>
  </p:sldLayoutIdLst>
  <p:hf hdr="0" dt="0"/>
  <p:txStyles>
    <p:titleStyle>
      <a:lvl1pPr algn="l" defTabSz="914400" rtl="0" eaLnBrk="1" latinLnBrk="0" hangingPunct="1">
        <a:spcBef>
          <a:spcPct val="0"/>
        </a:spcBef>
        <a:buNone/>
        <a:defRPr sz="3000" b="1" kern="1200" baseline="0">
          <a:solidFill>
            <a:schemeClr val="tx2"/>
          </a:solidFill>
          <a:latin typeface="+mj-lt"/>
          <a:ea typeface="+mj-ea"/>
          <a:cs typeface="Arial" pitchFamily="34" charset="0"/>
        </a:defRPr>
      </a:lvl1pPr>
    </p:titleStyle>
    <p:bodyStyle>
      <a:lvl1pPr marL="0" indent="0" algn="l" defTabSz="914400" rtl="0" eaLnBrk="1" latinLnBrk="0" hangingPunct="1">
        <a:lnSpc>
          <a:spcPct val="95000"/>
        </a:lnSpc>
        <a:spcBef>
          <a:spcPts val="0"/>
        </a:spcBef>
        <a:spcAft>
          <a:spcPts val="1056"/>
        </a:spcAft>
        <a:buFontTx/>
        <a:buNone/>
        <a:defRPr sz="2200" kern="1200" baseline="0">
          <a:solidFill>
            <a:schemeClr val="tx2"/>
          </a:solidFill>
          <a:latin typeface="+mn-lt"/>
          <a:ea typeface="+mn-ea"/>
          <a:cs typeface="Arial" pitchFamily="34" charset="0"/>
        </a:defRPr>
      </a:lvl1pPr>
      <a:lvl2pPr marL="0" indent="0" algn="l" defTabSz="914400" rtl="0" eaLnBrk="1" latinLnBrk="0" hangingPunct="1">
        <a:lnSpc>
          <a:spcPct val="85000"/>
        </a:lnSpc>
        <a:spcBef>
          <a:spcPts val="0"/>
        </a:spcBef>
        <a:spcAft>
          <a:spcPts val="792"/>
        </a:spcAft>
        <a:buFontTx/>
        <a:buNone/>
        <a:defRPr sz="22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22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CA" dirty="0" smtClean="0"/>
              <a:t>Slide title</a:t>
            </a:r>
            <a:endParaRPr lang="en-CA" dirty="0"/>
          </a:p>
        </p:txBody>
      </p:sp>
      <p:sp>
        <p:nvSpPr>
          <p:cNvPr id="3" name="Text Placeholder 2"/>
          <p:cNvSpPr>
            <a:spLocks noGrp="1"/>
          </p:cNvSpPr>
          <p:nvPr>
            <p:ph type="body" idx="1"/>
          </p:nvPr>
        </p:nvSpPr>
        <p:spPr>
          <a:xfrm>
            <a:off x="360000" y="1044000"/>
            <a:ext cx="8424000" cy="5040000"/>
          </a:xfrm>
          <a:prstGeom prst="rect">
            <a:avLst/>
          </a:prstGeom>
        </p:spPr>
        <p:txBody>
          <a:bodyPr vert="horz" lIns="0" tIns="0" rIns="0" bIns="0" rtlCol="0">
            <a:noAutofit/>
          </a:bodyPr>
          <a:lstStyle/>
          <a:p>
            <a:pPr lvl="0"/>
            <a:r>
              <a:rPr lang="en-CA" dirty="0" smtClean="0"/>
              <a:t>Click to type text</a:t>
            </a:r>
          </a:p>
          <a:p>
            <a:pPr lvl="1"/>
            <a:r>
              <a:rPr lang="en-CA" dirty="0" smtClean="0"/>
              <a:t>Body text</a:t>
            </a:r>
          </a:p>
          <a:p>
            <a:pPr lvl="2"/>
            <a:r>
              <a:rPr lang="en-CA" dirty="0" smtClean="0"/>
              <a:t>Bullet text</a:t>
            </a:r>
          </a:p>
          <a:p>
            <a:pPr lvl="3"/>
            <a:r>
              <a:rPr lang="en-CA" dirty="0" smtClean="0"/>
              <a:t>Bullet numbered text 1</a:t>
            </a:r>
          </a:p>
          <a:p>
            <a:pPr lvl="4"/>
            <a:r>
              <a:rPr lang="en-CA" dirty="0" smtClean="0"/>
              <a:t>Bullet numbered text 2</a:t>
            </a:r>
          </a:p>
          <a:p>
            <a:pPr lvl="5"/>
            <a:r>
              <a:rPr lang="en-CA" dirty="0" smtClean="0"/>
              <a:t>Bullet numbered text 3</a:t>
            </a:r>
          </a:p>
          <a:p>
            <a:pPr lvl="6"/>
            <a:r>
              <a:rPr lang="en-CA" dirty="0" smtClean="0"/>
              <a:t>Bullet numbered text 4</a:t>
            </a:r>
          </a:p>
          <a:p>
            <a:pPr lvl="7"/>
            <a:r>
              <a:rPr lang="en-CA" dirty="0" smtClean="0"/>
              <a:t>Bullet numbered text 5</a:t>
            </a:r>
          </a:p>
          <a:p>
            <a:pPr lvl="8"/>
            <a:r>
              <a:rPr lang="en-CA" dirty="0" smtClean="0"/>
              <a:t>Bullet numbered text 6</a:t>
            </a:r>
            <a:endParaRPr lang="en-CA" dirty="0"/>
          </a:p>
        </p:txBody>
      </p:sp>
      <p:sp>
        <p:nvSpPr>
          <p:cNvPr id="5" name="Footer Placeholder 4"/>
          <p:cNvSpPr>
            <a:spLocks noGrp="1"/>
          </p:cNvSpPr>
          <p:nvPr>
            <p:ph type="ftr" sz="quarter" idx="3"/>
          </p:nvPr>
        </p:nvSpPr>
        <p:spPr>
          <a:xfrm>
            <a:off x="583200" y="6530400"/>
            <a:ext cx="522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endParaRPr lang="en-CA" dirty="0" smtClean="0"/>
          </a:p>
        </p:txBody>
      </p:sp>
      <p:sp>
        <p:nvSpPr>
          <p:cNvPr id="8" name="Slide Number Placeholder 7"/>
          <p:cNvSpPr>
            <a:spLocks noGrp="1"/>
          </p:cNvSpPr>
          <p:nvPr>
            <p:ph type="sldNum" sz="quarter" idx="4"/>
          </p:nvPr>
        </p:nvSpPr>
        <p:spPr>
          <a:xfrm>
            <a:off x="360000" y="6530400"/>
            <a:ext cx="18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fld id="{9A12B91B-C83B-4460-B2C8-CCFD3E5825AF}" type="slidenum">
              <a:rPr lang="en-CA" smtClean="0"/>
              <a:pPr/>
              <a:t>‹#›</a:t>
            </a:fld>
            <a:endParaRPr lang="en-CA" dirty="0"/>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3600" y="6325200"/>
            <a:ext cx="2840035" cy="316800"/>
          </a:xfrm>
          <a:prstGeom prst="rect">
            <a:avLst/>
          </a:prstGeom>
        </p:spPr>
      </p:pic>
    </p:spTree>
    <p:extLst>
      <p:ext uri="{BB962C8B-B14F-4D97-AF65-F5344CB8AC3E}">
        <p14:creationId xmlns:p14="http://schemas.microsoft.com/office/powerpoint/2010/main" val="2939199687"/>
      </p:ext>
    </p:extLst>
  </p:cSld>
  <p:clrMap bg1="lt1" tx1="dk1" bg2="lt2" tx2="dk2" accent1="accent1" accent2="accent2" accent3="accent3" accent4="accent4" accent5="accent5" accent6="accent6" hlink="hlink" folHlink="folHlink"/>
  <p:sldLayoutIdLst>
    <p:sldLayoutId id="2147483683" r:id="rId1"/>
    <p:sldLayoutId id="2147483688" r:id="rId2"/>
    <p:sldLayoutId id="2147483684" r:id="rId3"/>
    <p:sldLayoutId id="2147483685" r:id="rId4"/>
    <p:sldLayoutId id="2147483686" r:id="rId5"/>
    <p:sldLayoutId id="2147483687" r:id="rId6"/>
  </p:sldLayoutIdLst>
  <p:timing>
    <p:tnLst>
      <p:par>
        <p:cTn id="1" dur="indefinite" restart="never" nodeType="tmRoot"/>
      </p:par>
    </p:tnLst>
  </p:timing>
  <p:hf hdr="0" dt="0"/>
  <p:txStyles>
    <p:titleStyle>
      <a:lvl1pPr algn="l" defTabSz="914400" rtl="0" eaLnBrk="1" latinLnBrk="0" hangingPunct="1">
        <a:spcBef>
          <a:spcPct val="0"/>
        </a:spcBef>
        <a:buNone/>
        <a:defRPr sz="2800" kern="1200" baseline="0">
          <a:solidFill>
            <a:schemeClr val="tx2"/>
          </a:solidFill>
          <a:latin typeface="+mj-lt"/>
          <a:ea typeface="+mj-ea"/>
          <a:cs typeface="Arial" pitchFamily="34" charset="0"/>
        </a:defRPr>
      </a:lvl1pPr>
    </p:titleStyle>
    <p:bodyStyle>
      <a:lvl1pPr marL="0" indent="0" algn="l" defTabSz="914400" rtl="0" eaLnBrk="1" latinLnBrk="0" hangingPunct="1">
        <a:lnSpc>
          <a:spcPct val="95000"/>
        </a:lnSpc>
        <a:spcBef>
          <a:spcPts val="0"/>
        </a:spcBef>
        <a:spcAft>
          <a:spcPts val="1056"/>
        </a:spcAft>
        <a:buFontTx/>
        <a:buNone/>
        <a:defRPr sz="2200" kern="1200" baseline="0">
          <a:solidFill>
            <a:schemeClr val="tx2"/>
          </a:solidFill>
          <a:latin typeface="+mn-lt"/>
          <a:ea typeface="+mn-ea"/>
          <a:cs typeface="Arial" pitchFamily="34" charset="0"/>
        </a:defRPr>
      </a:lvl1pPr>
      <a:lvl2pPr marL="0" indent="0" algn="l" defTabSz="914400" rtl="0" eaLnBrk="1" latinLnBrk="0" hangingPunct="1">
        <a:lnSpc>
          <a:spcPct val="85000"/>
        </a:lnSpc>
        <a:spcBef>
          <a:spcPts val="0"/>
        </a:spcBef>
        <a:spcAft>
          <a:spcPts val="792"/>
        </a:spcAft>
        <a:buFontTx/>
        <a:buNone/>
        <a:defRPr sz="22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22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31F86-4A71-4A87-9976-9102B0C1E70C}" type="datetimeFigureOut">
              <a:rPr lang="en-CA" smtClean="0"/>
              <a:t>2018-11-30</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9978D-1D60-4038-8662-DAE3667B2AAF}" type="slidenum">
              <a:rPr lang="en-CA" smtClean="0"/>
              <a:t>‹#›</a:t>
            </a:fld>
            <a:endParaRPr lang="en-CA" dirty="0"/>
          </a:p>
        </p:txBody>
      </p:sp>
    </p:spTree>
    <p:extLst>
      <p:ext uri="{BB962C8B-B14F-4D97-AF65-F5344CB8AC3E}">
        <p14:creationId xmlns:p14="http://schemas.microsoft.com/office/powerpoint/2010/main" val="208653376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CA" dirty="0" smtClean="0"/>
              <a:t>Slide title</a:t>
            </a:r>
            <a:endParaRPr lang="en-CA" dirty="0"/>
          </a:p>
        </p:txBody>
      </p:sp>
      <p:sp>
        <p:nvSpPr>
          <p:cNvPr id="3" name="Text Placeholder 2"/>
          <p:cNvSpPr>
            <a:spLocks noGrp="1"/>
          </p:cNvSpPr>
          <p:nvPr>
            <p:ph type="body" idx="1"/>
          </p:nvPr>
        </p:nvSpPr>
        <p:spPr>
          <a:xfrm>
            <a:off x="360000" y="1044000"/>
            <a:ext cx="8424000" cy="5040000"/>
          </a:xfrm>
          <a:prstGeom prst="rect">
            <a:avLst/>
          </a:prstGeom>
        </p:spPr>
        <p:txBody>
          <a:bodyPr vert="horz" lIns="0" tIns="0" rIns="0" bIns="0" rtlCol="0">
            <a:noAutofit/>
          </a:bodyPr>
          <a:lstStyle/>
          <a:p>
            <a:pPr lvl="0"/>
            <a:r>
              <a:rPr lang="en-CA" dirty="0" smtClean="0"/>
              <a:t>Click to type text</a:t>
            </a:r>
          </a:p>
          <a:p>
            <a:pPr lvl="1"/>
            <a:r>
              <a:rPr lang="en-CA" dirty="0" smtClean="0"/>
              <a:t>Body text</a:t>
            </a:r>
          </a:p>
          <a:p>
            <a:pPr lvl="2"/>
            <a:r>
              <a:rPr lang="en-CA" dirty="0" smtClean="0"/>
              <a:t>Bullet text</a:t>
            </a:r>
          </a:p>
          <a:p>
            <a:pPr lvl="3"/>
            <a:r>
              <a:rPr lang="en-CA" dirty="0" smtClean="0"/>
              <a:t>Bullet numbered text 1</a:t>
            </a:r>
          </a:p>
          <a:p>
            <a:pPr lvl="4"/>
            <a:r>
              <a:rPr lang="en-CA" dirty="0" smtClean="0"/>
              <a:t>Bullet numbered text 2</a:t>
            </a:r>
          </a:p>
          <a:p>
            <a:pPr lvl="5"/>
            <a:r>
              <a:rPr lang="en-CA" dirty="0" smtClean="0"/>
              <a:t>Bullet numbered text 3</a:t>
            </a:r>
          </a:p>
          <a:p>
            <a:pPr lvl="6"/>
            <a:r>
              <a:rPr lang="en-CA" dirty="0" smtClean="0"/>
              <a:t>Bullet numbered text 4</a:t>
            </a:r>
          </a:p>
          <a:p>
            <a:pPr lvl="7"/>
            <a:r>
              <a:rPr lang="en-CA" dirty="0" smtClean="0"/>
              <a:t>Bullet numbered text 5</a:t>
            </a:r>
          </a:p>
          <a:p>
            <a:pPr lvl="8"/>
            <a:r>
              <a:rPr lang="en-CA" dirty="0" smtClean="0"/>
              <a:t>Bullet numbered text 6</a:t>
            </a:r>
            <a:endParaRPr lang="en-CA" dirty="0"/>
          </a:p>
        </p:txBody>
      </p:sp>
      <p:sp>
        <p:nvSpPr>
          <p:cNvPr id="5" name="Footer Placeholder 4"/>
          <p:cNvSpPr>
            <a:spLocks noGrp="1"/>
          </p:cNvSpPr>
          <p:nvPr>
            <p:ph type="ftr" sz="quarter" idx="3"/>
          </p:nvPr>
        </p:nvSpPr>
        <p:spPr>
          <a:xfrm>
            <a:off x="583200" y="6530400"/>
            <a:ext cx="522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endParaRPr lang="en-CA" dirty="0" smtClean="0"/>
          </a:p>
        </p:txBody>
      </p:sp>
      <p:sp>
        <p:nvSpPr>
          <p:cNvPr id="8" name="Slide Number Placeholder 7"/>
          <p:cNvSpPr>
            <a:spLocks noGrp="1"/>
          </p:cNvSpPr>
          <p:nvPr>
            <p:ph type="sldNum" sz="quarter" idx="4"/>
          </p:nvPr>
        </p:nvSpPr>
        <p:spPr>
          <a:xfrm>
            <a:off x="360000" y="6530400"/>
            <a:ext cx="18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fld id="{9A12B91B-C83B-4460-B2C8-CCFD3E5825AF}" type="slidenum">
              <a:rPr lang="en-CA" smtClean="0"/>
              <a:pPr/>
              <a:t>‹#›</a:t>
            </a:fld>
            <a:endParaRPr lang="en-CA"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6325200"/>
            <a:ext cx="2840035" cy="316800"/>
          </a:xfrm>
          <a:prstGeom prst="rect">
            <a:avLst/>
          </a:prstGeom>
        </p:spPr>
      </p:pic>
    </p:spTree>
    <p:extLst>
      <p:ext uri="{BB962C8B-B14F-4D97-AF65-F5344CB8AC3E}">
        <p14:creationId xmlns:p14="http://schemas.microsoft.com/office/powerpoint/2010/main" val="1098881267"/>
      </p:ext>
    </p:extLst>
  </p:cSld>
  <p:clrMap bg1="lt1" tx1="dk1" bg2="lt2" tx2="dk2" accent1="accent1" accent2="accent2" accent3="accent3" accent4="accent4" accent5="accent5" accent6="accent6" hlink="hlink" folHlink="folHlink"/>
  <p:sldLayoutIdLst>
    <p:sldLayoutId id="2147483666" r:id="rId1"/>
    <p:sldLayoutId id="2147483667" r:id="rId2"/>
  </p:sldLayoutIdLst>
  <p:timing>
    <p:tnLst>
      <p:par>
        <p:cTn id="1" dur="indefinite" restart="never" nodeType="tmRoot"/>
      </p:par>
    </p:tnLst>
  </p:timing>
  <p:hf hdr="0" dt="0"/>
  <p:txStyles>
    <p:titleStyle>
      <a:lvl1pPr algn="l" defTabSz="914400" rtl="0" eaLnBrk="1" latinLnBrk="0" hangingPunct="1">
        <a:spcBef>
          <a:spcPct val="0"/>
        </a:spcBef>
        <a:buNone/>
        <a:defRPr sz="2800" kern="1200" baseline="0">
          <a:solidFill>
            <a:schemeClr val="tx2"/>
          </a:solidFill>
          <a:latin typeface="+mj-lt"/>
          <a:ea typeface="+mj-ea"/>
          <a:cs typeface="Arial" pitchFamily="34" charset="0"/>
        </a:defRPr>
      </a:lvl1pPr>
    </p:titleStyle>
    <p:bodyStyle>
      <a:lvl1pPr marL="0" indent="0" algn="l" defTabSz="914400" rtl="0" eaLnBrk="1" latinLnBrk="0" hangingPunct="1">
        <a:lnSpc>
          <a:spcPct val="95000"/>
        </a:lnSpc>
        <a:spcBef>
          <a:spcPts val="0"/>
        </a:spcBef>
        <a:spcAft>
          <a:spcPts val="1056"/>
        </a:spcAft>
        <a:buFontTx/>
        <a:buNone/>
        <a:defRPr sz="2200" kern="1200" baseline="0">
          <a:solidFill>
            <a:schemeClr val="tx2"/>
          </a:solidFill>
          <a:latin typeface="+mn-lt"/>
          <a:ea typeface="+mn-ea"/>
          <a:cs typeface="Arial" pitchFamily="34" charset="0"/>
        </a:defRPr>
      </a:lvl1pPr>
      <a:lvl2pPr marL="0" indent="0" algn="l" defTabSz="914400" rtl="0" eaLnBrk="1" latinLnBrk="0" hangingPunct="1">
        <a:lnSpc>
          <a:spcPct val="85000"/>
        </a:lnSpc>
        <a:spcBef>
          <a:spcPts val="0"/>
        </a:spcBef>
        <a:spcAft>
          <a:spcPts val="792"/>
        </a:spcAft>
        <a:buFontTx/>
        <a:buNone/>
        <a:defRPr sz="22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22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CA" dirty="0" smtClean="0"/>
              <a:t>Slide title</a:t>
            </a:r>
            <a:endParaRPr lang="en-CA" dirty="0"/>
          </a:p>
        </p:txBody>
      </p:sp>
      <p:sp>
        <p:nvSpPr>
          <p:cNvPr id="3" name="Text Placeholder 2"/>
          <p:cNvSpPr>
            <a:spLocks noGrp="1"/>
          </p:cNvSpPr>
          <p:nvPr>
            <p:ph type="body" idx="1"/>
            <p:custDataLst>
              <p:tags r:id="rId3"/>
            </p:custDataLst>
          </p:nvPr>
        </p:nvSpPr>
        <p:spPr>
          <a:xfrm>
            <a:off x="360000" y="1044000"/>
            <a:ext cx="8424000" cy="5040000"/>
          </a:xfrm>
          <a:prstGeom prst="rect">
            <a:avLst/>
          </a:prstGeom>
        </p:spPr>
        <p:txBody>
          <a:bodyPr vert="horz" lIns="0" tIns="0" rIns="0" bIns="0" rtlCol="0">
            <a:noAutofit/>
          </a:bodyPr>
          <a:lstStyle/>
          <a:p>
            <a:pPr lvl="0"/>
            <a:r>
              <a:rPr lang="en-CA" dirty="0" smtClean="0"/>
              <a:t>Click to type text</a:t>
            </a:r>
          </a:p>
          <a:p>
            <a:pPr lvl="1"/>
            <a:r>
              <a:rPr lang="en-CA" dirty="0" smtClean="0"/>
              <a:t>Body text</a:t>
            </a:r>
          </a:p>
          <a:p>
            <a:pPr lvl="2"/>
            <a:r>
              <a:rPr lang="en-CA" dirty="0" smtClean="0"/>
              <a:t>Bullet text</a:t>
            </a:r>
          </a:p>
          <a:p>
            <a:pPr lvl="3"/>
            <a:r>
              <a:rPr lang="en-CA" dirty="0" smtClean="0"/>
              <a:t>Bullet numbered text 1</a:t>
            </a:r>
          </a:p>
          <a:p>
            <a:pPr lvl="4"/>
            <a:r>
              <a:rPr lang="en-CA" dirty="0" smtClean="0"/>
              <a:t>Bullet numbered text 2</a:t>
            </a:r>
          </a:p>
          <a:p>
            <a:pPr lvl="5"/>
            <a:r>
              <a:rPr lang="en-CA" dirty="0" smtClean="0"/>
              <a:t>Bullet numbered text 3</a:t>
            </a:r>
          </a:p>
          <a:p>
            <a:pPr lvl="6"/>
            <a:r>
              <a:rPr lang="en-CA" dirty="0" smtClean="0"/>
              <a:t>Bullet numbered text 4</a:t>
            </a:r>
          </a:p>
          <a:p>
            <a:pPr lvl="7"/>
            <a:r>
              <a:rPr lang="en-CA" dirty="0" smtClean="0"/>
              <a:t>Bullet numbered text 5</a:t>
            </a:r>
          </a:p>
          <a:p>
            <a:pPr lvl="8"/>
            <a:r>
              <a:rPr lang="en-CA" dirty="0" smtClean="0"/>
              <a:t>Bullet numbered text 6</a:t>
            </a:r>
            <a:endParaRPr lang="en-CA" dirty="0"/>
          </a:p>
        </p:txBody>
      </p:sp>
      <p:sp>
        <p:nvSpPr>
          <p:cNvPr id="5" name="Footer Placeholder 4"/>
          <p:cNvSpPr>
            <a:spLocks noGrp="1"/>
          </p:cNvSpPr>
          <p:nvPr>
            <p:ph type="ftr" sz="quarter" idx="3"/>
          </p:nvPr>
        </p:nvSpPr>
        <p:spPr>
          <a:xfrm>
            <a:off x="583200" y="6530400"/>
            <a:ext cx="522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endParaRPr lang="en-CA" dirty="0" smtClean="0"/>
          </a:p>
        </p:txBody>
      </p:sp>
      <p:sp>
        <p:nvSpPr>
          <p:cNvPr id="8" name="Slide Number Placeholder 7"/>
          <p:cNvSpPr>
            <a:spLocks noGrp="1"/>
          </p:cNvSpPr>
          <p:nvPr>
            <p:ph type="sldNum" sz="quarter" idx="4"/>
          </p:nvPr>
        </p:nvSpPr>
        <p:spPr>
          <a:xfrm>
            <a:off x="360000" y="6530400"/>
            <a:ext cx="18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fld id="{9A12B91B-C83B-4460-B2C8-CCFD3E5825AF}" type="slidenum">
              <a:rPr lang="en-CA" smtClean="0"/>
              <a:pPr/>
              <a:t>‹#›</a:t>
            </a:fld>
            <a:endParaRPr lang="en-C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6325200"/>
            <a:ext cx="2840035" cy="316800"/>
          </a:xfrm>
          <a:prstGeom prst="rect">
            <a:avLst/>
          </a:prstGeom>
        </p:spPr>
      </p:pic>
    </p:spTree>
    <p:extLst>
      <p:ext uri="{BB962C8B-B14F-4D97-AF65-F5344CB8AC3E}">
        <p14:creationId xmlns:p14="http://schemas.microsoft.com/office/powerpoint/2010/main" val="247114873"/>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dt="0"/>
  <p:txStyles>
    <p:titleStyle>
      <a:lvl1pPr algn="l" defTabSz="914400" rtl="0" eaLnBrk="1" latinLnBrk="0" hangingPunct="1">
        <a:spcBef>
          <a:spcPct val="0"/>
        </a:spcBef>
        <a:buNone/>
        <a:defRPr sz="2800" kern="1200" baseline="0">
          <a:solidFill>
            <a:schemeClr val="tx2"/>
          </a:solidFill>
          <a:latin typeface="+mj-lt"/>
          <a:ea typeface="+mj-ea"/>
          <a:cs typeface="Arial" pitchFamily="34" charset="0"/>
        </a:defRPr>
      </a:lvl1pPr>
    </p:titleStyle>
    <p:bodyStyle>
      <a:lvl1pPr marL="0" indent="0" algn="l" defTabSz="914400" rtl="0" eaLnBrk="1" latinLnBrk="0" hangingPunct="1">
        <a:lnSpc>
          <a:spcPct val="95000"/>
        </a:lnSpc>
        <a:spcBef>
          <a:spcPts val="0"/>
        </a:spcBef>
        <a:spcAft>
          <a:spcPts val="1056"/>
        </a:spcAft>
        <a:buFontTx/>
        <a:buNone/>
        <a:defRPr sz="2200" kern="1200" baseline="0">
          <a:solidFill>
            <a:schemeClr val="tx2"/>
          </a:solidFill>
          <a:latin typeface="+mn-lt"/>
          <a:ea typeface="+mn-ea"/>
          <a:cs typeface="Arial" pitchFamily="34" charset="0"/>
        </a:defRPr>
      </a:lvl1pPr>
      <a:lvl2pPr marL="0" indent="0" algn="l" defTabSz="914400" rtl="0" eaLnBrk="1" latinLnBrk="0" hangingPunct="1">
        <a:lnSpc>
          <a:spcPct val="85000"/>
        </a:lnSpc>
        <a:spcBef>
          <a:spcPts val="0"/>
        </a:spcBef>
        <a:spcAft>
          <a:spcPts val="792"/>
        </a:spcAft>
        <a:buFontTx/>
        <a:buNone/>
        <a:defRPr sz="22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22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CA" dirty="0" smtClean="0"/>
              <a:t>Slide title</a:t>
            </a:r>
            <a:endParaRPr lang="en-CA" dirty="0"/>
          </a:p>
        </p:txBody>
      </p:sp>
      <p:sp>
        <p:nvSpPr>
          <p:cNvPr id="3" name="Text Placeholder 2"/>
          <p:cNvSpPr>
            <a:spLocks noGrp="1"/>
          </p:cNvSpPr>
          <p:nvPr>
            <p:ph type="body" idx="1"/>
          </p:nvPr>
        </p:nvSpPr>
        <p:spPr>
          <a:xfrm>
            <a:off x="360000" y="1044000"/>
            <a:ext cx="8420400" cy="5040000"/>
          </a:xfrm>
          <a:prstGeom prst="rect">
            <a:avLst/>
          </a:prstGeom>
        </p:spPr>
        <p:txBody>
          <a:bodyPr vert="horz" lIns="0" tIns="0" rIns="0" bIns="0" rtlCol="0">
            <a:noAutofit/>
          </a:bodyPr>
          <a:lstStyle/>
          <a:p>
            <a:pPr lvl="0"/>
            <a:r>
              <a:rPr lang="en-CA" dirty="0" smtClean="0"/>
              <a:t>Click to type text</a:t>
            </a:r>
          </a:p>
          <a:p>
            <a:pPr lvl="1"/>
            <a:r>
              <a:rPr lang="en-CA" dirty="0" smtClean="0"/>
              <a:t>Body text</a:t>
            </a:r>
          </a:p>
          <a:p>
            <a:pPr lvl="2"/>
            <a:r>
              <a:rPr lang="en-CA" dirty="0" smtClean="0"/>
              <a:t>Bullet text</a:t>
            </a:r>
          </a:p>
          <a:p>
            <a:pPr lvl="3"/>
            <a:r>
              <a:rPr lang="en-CA" dirty="0" smtClean="0"/>
              <a:t>Bullet numbered text 1</a:t>
            </a:r>
          </a:p>
          <a:p>
            <a:pPr lvl="4"/>
            <a:r>
              <a:rPr lang="en-CA" dirty="0" smtClean="0"/>
              <a:t>Bullet numbered text 2</a:t>
            </a:r>
          </a:p>
          <a:p>
            <a:pPr lvl="5"/>
            <a:r>
              <a:rPr lang="en-CA" dirty="0" smtClean="0"/>
              <a:t>Bullet numbered text 3</a:t>
            </a:r>
          </a:p>
          <a:p>
            <a:pPr lvl="6"/>
            <a:r>
              <a:rPr lang="en-CA" dirty="0" smtClean="0"/>
              <a:t>Bullet numbered text 4</a:t>
            </a:r>
          </a:p>
          <a:p>
            <a:pPr lvl="7"/>
            <a:r>
              <a:rPr lang="en-CA" dirty="0" smtClean="0"/>
              <a:t>Bullet numbered text 5</a:t>
            </a:r>
          </a:p>
          <a:p>
            <a:pPr lvl="8"/>
            <a:r>
              <a:rPr lang="en-CA" dirty="0" smtClean="0"/>
              <a:t>Bullet numbered text 6</a:t>
            </a:r>
            <a:endParaRPr lang="en-CA" dirty="0"/>
          </a:p>
        </p:txBody>
      </p:sp>
      <p:sp>
        <p:nvSpPr>
          <p:cNvPr id="5" name="Footer Placeholder 4"/>
          <p:cNvSpPr>
            <a:spLocks noGrp="1"/>
          </p:cNvSpPr>
          <p:nvPr>
            <p:ph type="ftr" sz="quarter" idx="3"/>
          </p:nvPr>
        </p:nvSpPr>
        <p:spPr>
          <a:xfrm>
            <a:off x="583200" y="6530400"/>
            <a:ext cx="522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endParaRPr lang="en-CA" dirty="0" smtClean="0"/>
          </a:p>
        </p:txBody>
      </p:sp>
      <p:sp>
        <p:nvSpPr>
          <p:cNvPr id="8" name="Slide Number Placeholder 7"/>
          <p:cNvSpPr>
            <a:spLocks noGrp="1"/>
          </p:cNvSpPr>
          <p:nvPr>
            <p:ph type="sldNum" sz="quarter" idx="4"/>
          </p:nvPr>
        </p:nvSpPr>
        <p:spPr>
          <a:xfrm>
            <a:off x="360000" y="6530400"/>
            <a:ext cx="18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fld id="{9A12B91B-C83B-4460-B2C8-CCFD3E5825AF}" type="slidenum">
              <a:rPr lang="en-CA" smtClean="0"/>
              <a:pPr/>
              <a:t>‹#›</a:t>
            </a:fld>
            <a:endParaRPr lang="en-C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6325200"/>
            <a:ext cx="2840035" cy="316800"/>
          </a:xfrm>
          <a:prstGeom prst="rect">
            <a:avLst/>
          </a:prstGeom>
        </p:spPr>
      </p:pic>
    </p:spTree>
    <p:extLst>
      <p:ext uri="{BB962C8B-B14F-4D97-AF65-F5344CB8AC3E}">
        <p14:creationId xmlns:p14="http://schemas.microsoft.com/office/powerpoint/2010/main" val="1098881267"/>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l" defTabSz="914400" rtl="0" eaLnBrk="1" latinLnBrk="0" hangingPunct="1">
        <a:spcBef>
          <a:spcPct val="0"/>
        </a:spcBef>
        <a:buNone/>
        <a:defRPr sz="2800" kern="1200" baseline="0">
          <a:solidFill>
            <a:schemeClr val="tx2"/>
          </a:solidFill>
          <a:latin typeface="+mj-lt"/>
          <a:ea typeface="+mj-ea"/>
          <a:cs typeface="Arial" pitchFamily="34" charset="0"/>
        </a:defRPr>
      </a:lvl1pPr>
    </p:titleStyle>
    <p:bodyStyle>
      <a:lvl1pPr marL="0" indent="0" algn="l" defTabSz="914400" rtl="0" eaLnBrk="1" latinLnBrk="0" hangingPunct="1">
        <a:lnSpc>
          <a:spcPct val="95000"/>
        </a:lnSpc>
        <a:spcBef>
          <a:spcPts val="0"/>
        </a:spcBef>
        <a:spcAft>
          <a:spcPts val="1056"/>
        </a:spcAft>
        <a:buFontTx/>
        <a:buNone/>
        <a:defRPr sz="2200" kern="1200" baseline="0">
          <a:solidFill>
            <a:schemeClr val="tx2"/>
          </a:solidFill>
          <a:latin typeface="+mn-lt"/>
          <a:ea typeface="+mn-ea"/>
          <a:cs typeface="Arial" pitchFamily="34" charset="0"/>
        </a:defRPr>
      </a:lvl1pPr>
      <a:lvl2pPr marL="0" indent="0" algn="l" defTabSz="914400" rtl="0" eaLnBrk="1" latinLnBrk="0" hangingPunct="1">
        <a:lnSpc>
          <a:spcPct val="85000"/>
        </a:lnSpc>
        <a:spcBef>
          <a:spcPts val="0"/>
        </a:spcBef>
        <a:spcAft>
          <a:spcPts val="792"/>
        </a:spcAft>
        <a:buFontTx/>
        <a:buNone/>
        <a:defRPr sz="22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22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CA" dirty="0" smtClean="0"/>
              <a:t>Slide title</a:t>
            </a:r>
            <a:endParaRPr lang="en-CA" dirty="0"/>
          </a:p>
        </p:txBody>
      </p:sp>
      <p:sp>
        <p:nvSpPr>
          <p:cNvPr id="3" name="Text Placeholder 2"/>
          <p:cNvSpPr>
            <a:spLocks noGrp="1"/>
          </p:cNvSpPr>
          <p:nvPr>
            <p:ph type="body" idx="1"/>
          </p:nvPr>
        </p:nvSpPr>
        <p:spPr>
          <a:xfrm>
            <a:off x="360000" y="1044000"/>
            <a:ext cx="8424000" cy="5040000"/>
          </a:xfrm>
          <a:prstGeom prst="rect">
            <a:avLst/>
          </a:prstGeom>
        </p:spPr>
        <p:txBody>
          <a:bodyPr vert="horz" lIns="0" tIns="0" rIns="0" bIns="0" rtlCol="0">
            <a:noAutofit/>
          </a:bodyPr>
          <a:lstStyle/>
          <a:p>
            <a:pPr lvl="0"/>
            <a:r>
              <a:rPr lang="en-CA" dirty="0" smtClean="0"/>
              <a:t>Click to type text</a:t>
            </a:r>
          </a:p>
          <a:p>
            <a:pPr lvl="1"/>
            <a:r>
              <a:rPr lang="en-CA" dirty="0" smtClean="0"/>
              <a:t>Body text</a:t>
            </a:r>
          </a:p>
          <a:p>
            <a:pPr lvl="2"/>
            <a:r>
              <a:rPr lang="en-CA" dirty="0" smtClean="0"/>
              <a:t>Bullet text</a:t>
            </a:r>
          </a:p>
          <a:p>
            <a:pPr lvl="3"/>
            <a:r>
              <a:rPr lang="en-CA" dirty="0" smtClean="0"/>
              <a:t>Bullet numbered text 1</a:t>
            </a:r>
          </a:p>
          <a:p>
            <a:pPr lvl="4"/>
            <a:r>
              <a:rPr lang="en-CA" dirty="0" smtClean="0"/>
              <a:t>Bullet numbered text 2</a:t>
            </a:r>
          </a:p>
          <a:p>
            <a:pPr lvl="5"/>
            <a:r>
              <a:rPr lang="en-CA" dirty="0" smtClean="0"/>
              <a:t>Bullet numbered text 3</a:t>
            </a:r>
          </a:p>
          <a:p>
            <a:pPr lvl="6"/>
            <a:r>
              <a:rPr lang="en-CA" dirty="0" smtClean="0"/>
              <a:t>Bullet numbered text 4</a:t>
            </a:r>
          </a:p>
          <a:p>
            <a:pPr lvl="7"/>
            <a:r>
              <a:rPr lang="en-CA" dirty="0" smtClean="0"/>
              <a:t>Bullet numbered text 5</a:t>
            </a:r>
          </a:p>
          <a:p>
            <a:pPr lvl="8"/>
            <a:r>
              <a:rPr lang="en-CA" dirty="0" smtClean="0"/>
              <a:t>Bullet numbered text 6</a:t>
            </a:r>
            <a:endParaRPr lang="en-CA" dirty="0"/>
          </a:p>
        </p:txBody>
      </p:sp>
      <p:sp>
        <p:nvSpPr>
          <p:cNvPr id="5" name="Footer Placeholder 4"/>
          <p:cNvSpPr>
            <a:spLocks noGrp="1"/>
          </p:cNvSpPr>
          <p:nvPr>
            <p:ph type="ftr" sz="quarter" idx="3"/>
          </p:nvPr>
        </p:nvSpPr>
        <p:spPr>
          <a:xfrm>
            <a:off x="583200" y="6530400"/>
            <a:ext cx="522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endParaRPr lang="en-CA" dirty="0" smtClean="0"/>
          </a:p>
        </p:txBody>
      </p:sp>
      <p:sp>
        <p:nvSpPr>
          <p:cNvPr id="8" name="Slide Number Placeholder 7"/>
          <p:cNvSpPr>
            <a:spLocks noGrp="1"/>
          </p:cNvSpPr>
          <p:nvPr>
            <p:ph type="sldNum" sz="quarter" idx="4"/>
          </p:nvPr>
        </p:nvSpPr>
        <p:spPr>
          <a:xfrm>
            <a:off x="360000" y="6530400"/>
            <a:ext cx="18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fld id="{9A12B91B-C83B-4460-B2C8-CCFD3E5825AF}" type="slidenum">
              <a:rPr lang="en-CA" smtClean="0"/>
              <a:pPr/>
              <a:t>‹#›</a:t>
            </a:fld>
            <a:endParaRPr lang="en-CA"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0" y="6325200"/>
            <a:ext cx="2840035" cy="316800"/>
          </a:xfrm>
          <a:prstGeom prst="rect">
            <a:avLst/>
          </a:prstGeom>
        </p:spPr>
      </p:pic>
    </p:spTree>
    <p:extLst>
      <p:ext uri="{BB962C8B-B14F-4D97-AF65-F5344CB8AC3E}">
        <p14:creationId xmlns:p14="http://schemas.microsoft.com/office/powerpoint/2010/main" val="10988812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iming>
    <p:tnLst>
      <p:par>
        <p:cTn id="1" dur="indefinite" restart="never" nodeType="tmRoot"/>
      </p:par>
    </p:tnLst>
  </p:timing>
  <p:hf hdr="0" dt="0"/>
  <p:txStyles>
    <p:titleStyle>
      <a:lvl1pPr algn="l" defTabSz="914400" rtl="0" eaLnBrk="1" latinLnBrk="0" hangingPunct="1">
        <a:spcBef>
          <a:spcPct val="0"/>
        </a:spcBef>
        <a:buNone/>
        <a:defRPr sz="2800" kern="1200" baseline="0">
          <a:solidFill>
            <a:schemeClr val="tx2"/>
          </a:solidFill>
          <a:latin typeface="+mj-lt"/>
          <a:ea typeface="+mj-ea"/>
          <a:cs typeface="Arial" pitchFamily="34" charset="0"/>
        </a:defRPr>
      </a:lvl1pPr>
    </p:titleStyle>
    <p:bodyStyle>
      <a:lvl1pPr marL="0" indent="0" algn="l" defTabSz="914400" rtl="0" eaLnBrk="1" latinLnBrk="0" hangingPunct="1">
        <a:lnSpc>
          <a:spcPct val="95000"/>
        </a:lnSpc>
        <a:spcBef>
          <a:spcPts val="0"/>
        </a:spcBef>
        <a:spcAft>
          <a:spcPts val="1056"/>
        </a:spcAft>
        <a:buFontTx/>
        <a:buNone/>
        <a:defRPr sz="2200" kern="1200" baseline="0">
          <a:solidFill>
            <a:schemeClr val="tx2"/>
          </a:solidFill>
          <a:latin typeface="+mn-lt"/>
          <a:ea typeface="+mn-ea"/>
          <a:cs typeface="Arial" pitchFamily="34" charset="0"/>
        </a:defRPr>
      </a:lvl1pPr>
      <a:lvl2pPr marL="0" indent="0" algn="l" defTabSz="914400" rtl="0" eaLnBrk="1" latinLnBrk="0" hangingPunct="1">
        <a:lnSpc>
          <a:spcPct val="85000"/>
        </a:lnSpc>
        <a:spcBef>
          <a:spcPts val="0"/>
        </a:spcBef>
        <a:spcAft>
          <a:spcPts val="792"/>
        </a:spcAft>
        <a:buFontTx/>
        <a:buNone/>
        <a:defRPr sz="22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22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CA" dirty="0" smtClean="0"/>
              <a:t>Slide title</a:t>
            </a:r>
            <a:endParaRPr lang="en-CA" dirty="0"/>
          </a:p>
        </p:txBody>
      </p:sp>
      <p:sp>
        <p:nvSpPr>
          <p:cNvPr id="3" name="Text Placeholder 2"/>
          <p:cNvSpPr>
            <a:spLocks noGrp="1"/>
          </p:cNvSpPr>
          <p:nvPr>
            <p:ph type="body" idx="1"/>
          </p:nvPr>
        </p:nvSpPr>
        <p:spPr>
          <a:xfrm>
            <a:off x="360000" y="1044000"/>
            <a:ext cx="8420400" cy="5040000"/>
          </a:xfrm>
          <a:prstGeom prst="rect">
            <a:avLst/>
          </a:prstGeom>
        </p:spPr>
        <p:txBody>
          <a:bodyPr vert="horz" lIns="0" tIns="0" rIns="0" bIns="0" rtlCol="0">
            <a:noAutofit/>
          </a:bodyPr>
          <a:lstStyle/>
          <a:p>
            <a:pPr lvl="0"/>
            <a:r>
              <a:rPr lang="en-CA" dirty="0" smtClean="0"/>
              <a:t>Click to type Name Surname</a:t>
            </a:r>
          </a:p>
          <a:p>
            <a:pPr lvl="1"/>
            <a:r>
              <a:rPr lang="en-CA" dirty="0" smtClean="0"/>
              <a:t>Position, entity</a:t>
            </a:r>
          </a:p>
          <a:p>
            <a:pPr lvl="2"/>
            <a:r>
              <a:rPr lang="en-CA" dirty="0" smtClean="0"/>
              <a:t>Biography, no more than 200 words</a:t>
            </a:r>
          </a:p>
          <a:p>
            <a:pPr lvl="3"/>
            <a:r>
              <a:rPr lang="en-CA" dirty="0" smtClean="0"/>
              <a:t>Bullet numbered text 1</a:t>
            </a:r>
          </a:p>
          <a:p>
            <a:pPr lvl="4"/>
            <a:r>
              <a:rPr lang="en-CA" dirty="0" smtClean="0"/>
              <a:t>Bullet numbered text 2</a:t>
            </a:r>
          </a:p>
          <a:p>
            <a:pPr lvl="5"/>
            <a:r>
              <a:rPr lang="en-CA" dirty="0" smtClean="0"/>
              <a:t>Bullet numbered text 3</a:t>
            </a:r>
          </a:p>
          <a:p>
            <a:pPr lvl="6"/>
            <a:r>
              <a:rPr lang="en-CA" dirty="0" smtClean="0"/>
              <a:t>Bullet numbered text 4</a:t>
            </a:r>
          </a:p>
          <a:p>
            <a:pPr lvl="7"/>
            <a:r>
              <a:rPr lang="en-CA" dirty="0" smtClean="0"/>
              <a:t>Bullet numbered text 5</a:t>
            </a:r>
          </a:p>
          <a:p>
            <a:pPr lvl="8"/>
            <a:r>
              <a:rPr lang="en-CA" dirty="0" smtClean="0"/>
              <a:t>Bullet numbered text 6</a:t>
            </a:r>
            <a:endParaRPr lang="en-CA" dirty="0"/>
          </a:p>
        </p:txBody>
      </p:sp>
      <p:sp>
        <p:nvSpPr>
          <p:cNvPr id="5" name="Footer Placeholder 4"/>
          <p:cNvSpPr>
            <a:spLocks noGrp="1"/>
          </p:cNvSpPr>
          <p:nvPr>
            <p:ph type="ftr" sz="quarter" idx="3"/>
          </p:nvPr>
        </p:nvSpPr>
        <p:spPr>
          <a:xfrm>
            <a:off x="583200" y="6530400"/>
            <a:ext cx="522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endParaRPr lang="en-CA" dirty="0" smtClean="0"/>
          </a:p>
        </p:txBody>
      </p:sp>
      <p:sp>
        <p:nvSpPr>
          <p:cNvPr id="8" name="Slide Number Placeholder 7"/>
          <p:cNvSpPr>
            <a:spLocks noGrp="1"/>
          </p:cNvSpPr>
          <p:nvPr>
            <p:ph type="sldNum" sz="quarter" idx="4"/>
          </p:nvPr>
        </p:nvSpPr>
        <p:spPr>
          <a:xfrm>
            <a:off x="360000" y="6530400"/>
            <a:ext cx="18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fld id="{9A12B91B-C83B-4460-B2C8-CCFD3E5825AF}" type="slidenum">
              <a:rPr lang="en-CA" smtClean="0"/>
              <a:pPr/>
              <a:t>‹#›</a:t>
            </a:fld>
            <a:endParaRPr lang="en-C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6325200"/>
            <a:ext cx="2840035" cy="316800"/>
          </a:xfrm>
          <a:prstGeom prst="rect">
            <a:avLst/>
          </a:prstGeom>
        </p:spPr>
      </p:pic>
    </p:spTree>
    <p:extLst>
      <p:ext uri="{BB962C8B-B14F-4D97-AF65-F5344CB8AC3E}">
        <p14:creationId xmlns:p14="http://schemas.microsoft.com/office/powerpoint/2010/main" val="1098881267"/>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hdr="0" dt="0"/>
  <p:txStyles>
    <p:titleStyle>
      <a:lvl1pPr algn="l" defTabSz="914400" rtl="0" eaLnBrk="1" latinLnBrk="0" hangingPunct="1">
        <a:spcBef>
          <a:spcPct val="0"/>
        </a:spcBef>
        <a:buNone/>
        <a:defRPr sz="2800" kern="1200" baseline="0">
          <a:solidFill>
            <a:schemeClr val="tx2"/>
          </a:solidFill>
          <a:latin typeface="+mj-lt"/>
          <a:ea typeface="+mj-ea"/>
          <a:cs typeface="Arial" pitchFamily="34" charset="0"/>
        </a:defRPr>
      </a:lvl1pPr>
    </p:titleStyle>
    <p:bodyStyle>
      <a:lvl1pPr marL="0" indent="0" algn="l" defTabSz="914400" rtl="0" eaLnBrk="1" latinLnBrk="0" hangingPunct="1">
        <a:lnSpc>
          <a:spcPct val="95000"/>
        </a:lnSpc>
        <a:spcBef>
          <a:spcPts val="0"/>
        </a:spcBef>
        <a:spcAft>
          <a:spcPts val="1152"/>
        </a:spcAft>
        <a:buFontTx/>
        <a:buNone/>
        <a:defRPr sz="2400" kern="1200" baseline="0">
          <a:solidFill>
            <a:schemeClr val="tx2"/>
          </a:solidFill>
          <a:latin typeface="+mn-lt"/>
          <a:ea typeface="+mn-ea"/>
          <a:cs typeface="Arial" pitchFamily="34" charset="0"/>
        </a:defRPr>
      </a:lvl1pPr>
      <a:lvl2pPr marL="0" indent="0" algn="l" defTabSz="914400" rtl="0" eaLnBrk="1" latinLnBrk="0" hangingPunct="1">
        <a:lnSpc>
          <a:spcPct val="85000"/>
        </a:lnSpc>
        <a:spcBef>
          <a:spcPts val="0"/>
        </a:spcBef>
        <a:spcAft>
          <a:spcPts val="576"/>
        </a:spcAft>
        <a:buFontTx/>
        <a:buNone/>
        <a:defRPr sz="1600" b="1" kern="1200" baseline="0">
          <a:solidFill>
            <a:schemeClr val="tx1"/>
          </a:solidFill>
          <a:latin typeface="+mn-lt"/>
          <a:ea typeface="+mn-ea"/>
          <a:cs typeface="Arial" pitchFamily="34" charset="0"/>
        </a:defRPr>
      </a:lvl2pPr>
      <a:lvl3pPr marL="0" indent="0" algn="l" defTabSz="914400" rtl="0" eaLnBrk="1" latinLnBrk="0" hangingPunct="1">
        <a:lnSpc>
          <a:spcPct val="85000"/>
        </a:lnSpc>
        <a:spcBef>
          <a:spcPts val="0"/>
        </a:spcBef>
        <a:spcAft>
          <a:spcPts val="540"/>
        </a:spcAft>
        <a:buClr>
          <a:schemeClr val="tx2"/>
        </a:buClr>
        <a:buFontTx/>
        <a:buNone/>
        <a:defRPr sz="1500" kern="1200" baseline="0">
          <a:solidFill>
            <a:schemeClr val="tx1"/>
          </a:solidFill>
          <a:latin typeface="+mn-lt"/>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5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5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5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5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5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500" kern="120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notesSlide" Target="../notesSlides/notesSlide3.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3.xml"/><Relationship Id="rId5" Type="http://schemas.openxmlformats.org/officeDocument/2006/relationships/tags" Target="../tags/tag93.xml"/><Relationship Id="rId4" Type="http://schemas.openxmlformats.org/officeDocument/2006/relationships/tags" Target="../tags/tag9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notesSlide" Target="../notesSlides/notesSlide4.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3.xml"/><Relationship Id="rId5" Type="http://schemas.openxmlformats.org/officeDocument/2006/relationships/tags" Target="../tags/tag98.xml"/><Relationship Id="rId4" Type="http://schemas.openxmlformats.org/officeDocument/2006/relationships/tags" Target="../tags/tag97.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notesSlide" Target="../notesSlides/notesSlide43.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slideLayout" Target="../slideLayouts/slideLayout3.xml"/><Relationship Id="rId5" Type="http://schemas.openxmlformats.org/officeDocument/2006/relationships/tags" Target="../tags/tag103.xml"/><Relationship Id="rId4" Type="http://schemas.openxmlformats.org/officeDocument/2006/relationships/tags" Target="../tags/tag10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44.xml"/><Relationship Id="rId5" Type="http://schemas.openxmlformats.org/officeDocument/2006/relationships/slideLayout" Target="../slideLayouts/slideLayout28.xml"/><Relationship Id="rId4" Type="http://schemas.openxmlformats.org/officeDocument/2006/relationships/tags" Target="../tags/tag10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53200" y="1962000"/>
            <a:ext cx="7560000" cy="1003142"/>
          </a:xfrm>
        </p:spPr>
        <p:txBody>
          <a:bodyPr/>
          <a:lstStyle/>
          <a:p>
            <a:r>
              <a:rPr lang="en-CA" dirty="0" smtClean="0"/>
              <a:t>The Supreme Court in 2017-2018</a:t>
            </a:r>
            <a:br>
              <a:rPr lang="en-CA" dirty="0" smtClean="0"/>
            </a:br>
            <a:r>
              <a:rPr lang="en-CA" i="1" dirty="0" smtClean="0"/>
              <a:t>The Update</a:t>
            </a:r>
            <a:r>
              <a:rPr lang="en-CA" dirty="0" smtClean="0"/>
              <a:t/>
            </a:r>
            <a:br>
              <a:rPr lang="en-CA" dirty="0" smtClean="0"/>
            </a:br>
            <a:r>
              <a:rPr lang="en-CA" dirty="0" smtClean="0"/>
              <a:t/>
            </a:r>
            <a:br>
              <a:rPr lang="en-CA" dirty="0" smtClean="0"/>
            </a:br>
            <a:r>
              <a:rPr lang="en-CA" dirty="0"/>
              <a:t/>
            </a:r>
            <a:br>
              <a:rPr lang="en-CA" dirty="0"/>
            </a:br>
            <a:endParaRPr lang="en-CA" dirty="0"/>
          </a:p>
        </p:txBody>
      </p:sp>
      <p:sp>
        <p:nvSpPr>
          <p:cNvPr id="3" name="Text Placeholder 2"/>
          <p:cNvSpPr>
            <a:spLocks noGrp="1"/>
          </p:cNvSpPr>
          <p:nvPr>
            <p:ph type="body" sz="half" idx="1"/>
            <p:custDataLst>
              <p:tags r:id="rId3"/>
            </p:custDataLst>
          </p:nvPr>
        </p:nvSpPr>
        <p:spPr>
          <a:xfrm>
            <a:off x="853200" y="2902998"/>
            <a:ext cx="7560000" cy="1294602"/>
          </a:xfrm>
        </p:spPr>
        <p:txBody>
          <a:bodyPr/>
          <a:lstStyle/>
          <a:p>
            <a:r>
              <a:rPr lang="en-CA" dirty="0" smtClean="0"/>
              <a:t>Kayla Strong and Nathan Lapper </a:t>
            </a:r>
          </a:p>
          <a:p>
            <a:r>
              <a:rPr lang="en-CA" dirty="0" smtClean="0"/>
              <a:t>Associates</a:t>
            </a:r>
          </a:p>
          <a:p>
            <a:r>
              <a:rPr lang="en-CA" dirty="0" smtClean="0"/>
              <a:t>Norton Rose Fulbright Canada LLP</a:t>
            </a:r>
          </a:p>
          <a:p>
            <a:r>
              <a:rPr lang="en-CA" dirty="0" smtClean="0"/>
              <a:t>December </a:t>
            </a:r>
            <a:r>
              <a:rPr lang="en-CA" dirty="0"/>
              <a:t>3</a:t>
            </a:r>
            <a:r>
              <a:rPr lang="en-CA" dirty="0" smtClean="0"/>
              <a:t>, 2018</a:t>
            </a:r>
          </a:p>
          <a:p>
            <a:pPr algn="r"/>
            <a:endParaRPr lang="en-CA" sz="1600" dirty="0"/>
          </a:p>
          <a:p>
            <a:endParaRPr lang="en-CA" dirty="0" smtClean="0"/>
          </a:p>
        </p:txBody>
      </p:sp>
    </p:spTree>
    <p:custDataLst>
      <p:tags r:id="rId1"/>
    </p:custDataLst>
    <p:extLst>
      <p:ext uri="{BB962C8B-B14F-4D97-AF65-F5344CB8AC3E}">
        <p14:creationId xmlns:p14="http://schemas.microsoft.com/office/powerpoint/2010/main" val="3318570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i-FI" b="1" i="1" dirty="0"/>
              <a:t>R. v. Marakah, 2017 SCC </a:t>
            </a:r>
            <a:r>
              <a:rPr lang="fi-FI" b="1" i="1" dirty="0" smtClean="0"/>
              <a:t>59</a:t>
            </a:r>
            <a:endParaRPr lang="en-CA" b="1" i="1" dirty="0"/>
          </a:p>
        </p:txBody>
      </p:sp>
      <p:sp>
        <p:nvSpPr>
          <p:cNvPr id="4" name="Text Placeholder 3"/>
          <p:cNvSpPr>
            <a:spLocks noGrp="1"/>
          </p:cNvSpPr>
          <p:nvPr>
            <p:ph type="body" sz="quarter" idx="12"/>
          </p:nvPr>
        </p:nvSpPr>
        <p:spPr>
          <a:xfrm>
            <a:off x="358775" y="1044000"/>
            <a:ext cx="8424000" cy="5547300"/>
          </a:xfrm>
        </p:spPr>
        <p:txBody>
          <a:bodyPr/>
          <a:lstStyle/>
          <a:p>
            <a:r>
              <a:rPr lang="en-CA" dirty="0" smtClean="0">
                <a:solidFill>
                  <a:srgbClr val="FF0000"/>
                </a:solidFill>
                <a:latin typeface="+mj-lt"/>
              </a:rPr>
              <a:t>The Crown sought to admit text messages sent by an accused to an accomplice as evidence at trial, that had been obtained from the recipient’s phone. The accused argued that the text messages should not be admitted, because </a:t>
            </a:r>
            <a:r>
              <a:rPr lang="en-CA" dirty="0">
                <a:solidFill>
                  <a:srgbClr val="FF0000"/>
                </a:solidFill>
                <a:latin typeface="+mj-lt"/>
              </a:rPr>
              <a:t>they were obtained in violation of his </a:t>
            </a:r>
            <a:r>
              <a:rPr lang="en-CA" dirty="0" smtClean="0">
                <a:solidFill>
                  <a:srgbClr val="FF0000"/>
                </a:solidFill>
                <a:latin typeface="+mj-lt"/>
              </a:rPr>
              <a:t>s. 8 </a:t>
            </a:r>
            <a:r>
              <a:rPr lang="en-CA" i="1" dirty="0" smtClean="0">
                <a:solidFill>
                  <a:srgbClr val="FF0000"/>
                </a:solidFill>
                <a:latin typeface="+mj-lt"/>
              </a:rPr>
              <a:t>Charter </a:t>
            </a:r>
            <a:r>
              <a:rPr lang="en-CA" dirty="0" smtClean="0">
                <a:solidFill>
                  <a:srgbClr val="FF0000"/>
                </a:solidFill>
                <a:latin typeface="+mj-lt"/>
              </a:rPr>
              <a:t>right </a:t>
            </a:r>
            <a:r>
              <a:rPr lang="en-CA" dirty="0">
                <a:solidFill>
                  <a:srgbClr val="FF0000"/>
                </a:solidFill>
                <a:latin typeface="+mj-lt"/>
              </a:rPr>
              <a:t>against unreasonable search or seizure</a:t>
            </a:r>
            <a:endParaRPr lang="en-CA" dirty="0" smtClean="0">
              <a:solidFill>
                <a:srgbClr val="FF0000"/>
              </a:solidFill>
              <a:latin typeface="+mj-lt"/>
            </a:endParaRPr>
          </a:p>
          <a:p>
            <a:r>
              <a:rPr lang="en-CA" b="1" dirty="0" smtClean="0"/>
              <a:t>Issue 1:</a:t>
            </a:r>
            <a:r>
              <a:rPr lang="en-CA" dirty="0" smtClean="0"/>
              <a:t> </a:t>
            </a:r>
            <a:r>
              <a:rPr lang="en-CA" dirty="0"/>
              <a:t>Does an individual have a reasonable expectation of privacy in text messages sent to another person’s phone for the purposes of having standing to challenge a search of the </a:t>
            </a:r>
            <a:r>
              <a:rPr lang="en-CA" dirty="0" smtClean="0"/>
              <a:t>recipient’s phone </a:t>
            </a:r>
            <a:r>
              <a:rPr lang="en-CA" dirty="0"/>
              <a:t>pursuant to s. 8 of the </a:t>
            </a:r>
            <a:r>
              <a:rPr lang="en-CA" i="1" dirty="0"/>
              <a:t>Charter</a:t>
            </a:r>
            <a:r>
              <a:rPr lang="en-CA" dirty="0" smtClean="0"/>
              <a:t>?</a:t>
            </a:r>
          </a:p>
          <a:p>
            <a:r>
              <a:rPr lang="en-CA" b="1" dirty="0"/>
              <a:t>Answer: 5-2 </a:t>
            </a:r>
            <a:r>
              <a:rPr lang="en-CA" dirty="0"/>
              <a:t>(McLachlin) – YES – text messages that have been sent and received can attract a reasonable expectation of privacy for </a:t>
            </a:r>
            <a:r>
              <a:rPr lang="en-CA" dirty="0" smtClean="0"/>
              <a:t>the purposes </a:t>
            </a:r>
            <a:r>
              <a:rPr lang="en-CA" dirty="0"/>
              <a:t>of s. 8 of the </a:t>
            </a:r>
            <a:r>
              <a:rPr lang="en-CA" i="1" dirty="0"/>
              <a:t>Charter</a:t>
            </a:r>
            <a:r>
              <a:rPr lang="en-CA" dirty="0"/>
              <a:t> in certain circumstances. </a:t>
            </a:r>
          </a:p>
          <a:p>
            <a:endParaRPr lang="en-CA" dirty="0"/>
          </a:p>
          <a:p>
            <a:r>
              <a:rPr lang="en-CA" dirty="0" smtClean="0"/>
              <a:t>Companion case released the same day: </a:t>
            </a:r>
            <a:r>
              <a:rPr lang="en-CA" i="1" dirty="0" smtClean="0"/>
              <a:t>R</a:t>
            </a:r>
            <a:r>
              <a:rPr lang="en-CA" i="1" dirty="0"/>
              <a:t>. v. Jones, </a:t>
            </a:r>
            <a:r>
              <a:rPr lang="en-CA" dirty="0"/>
              <a:t>2017 SCC 60</a:t>
            </a:r>
          </a:p>
        </p:txBody>
      </p:sp>
    </p:spTree>
    <p:extLst>
      <p:ext uri="{BB962C8B-B14F-4D97-AF65-F5344CB8AC3E}">
        <p14:creationId xmlns:p14="http://schemas.microsoft.com/office/powerpoint/2010/main" val="3879684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5813" r="581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7"/>
          <p:cNvSpPr>
            <a:spLocks noGrp="1"/>
          </p:cNvSpPr>
          <p:nvPr>
            <p:ph type="title" idx="4294967295"/>
          </p:nvPr>
        </p:nvSpPr>
        <p:spPr>
          <a:xfrm>
            <a:off x="0" y="431800"/>
            <a:ext cx="8423275" cy="504825"/>
          </a:xfrm>
        </p:spPr>
        <p:txBody>
          <a:bodyPr/>
          <a:lstStyle/>
          <a:p>
            <a:r>
              <a:rPr lang="en-CA" b="1" dirty="0" smtClean="0"/>
              <a:t>2. Employment</a:t>
            </a:r>
            <a:br>
              <a:rPr lang="en-CA" b="1" dirty="0" smtClean="0"/>
            </a:br>
            <a:r>
              <a:rPr lang="en-CA" b="1" i="1" dirty="0" smtClean="0"/>
              <a:t>(or, who’s an employer anyway and why does it matter)</a:t>
            </a:r>
            <a:endParaRPr lang="en-CA" b="1" i="1" dirty="0"/>
          </a:p>
        </p:txBody>
      </p:sp>
      <p:sp>
        <p:nvSpPr>
          <p:cNvPr id="4" name="Slide Number Placeholder 3"/>
          <p:cNvSpPr>
            <a:spLocks noGrp="1"/>
          </p:cNvSpPr>
          <p:nvPr>
            <p:ph type="sldNum" sz="quarter" idx="4294967295"/>
          </p:nvPr>
        </p:nvSpPr>
        <p:spPr>
          <a:xfrm>
            <a:off x="0" y="6530975"/>
            <a:ext cx="179388" cy="179388"/>
          </a:xfrm>
        </p:spPr>
        <p:txBody>
          <a:bodyPr/>
          <a:lstStyle/>
          <a:p>
            <a:fld id="{8CD6B855-AF94-4410-87D9-64819B123F49}" type="slidenum">
              <a:rPr lang="en-CA" smtClean="0"/>
              <a:pPr/>
              <a:t>11</a:t>
            </a:fld>
            <a:endParaRPr lang="en-CA" dirty="0"/>
          </a:p>
        </p:txBody>
      </p:sp>
    </p:spTree>
    <p:extLst>
      <p:ext uri="{BB962C8B-B14F-4D97-AF65-F5344CB8AC3E}">
        <p14:creationId xmlns:p14="http://schemas.microsoft.com/office/powerpoint/2010/main" val="571018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i="1" dirty="0"/>
              <a:t>West Fraser Mills Ltd. v. British Columbia (Workers’ Compensation Appeal Tribunal)</a:t>
            </a:r>
            <a:r>
              <a:rPr lang="en-US" sz="2400" b="1" dirty="0"/>
              <a:t>, 2018 SCC 22</a:t>
            </a:r>
            <a:r>
              <a:rPr lang="en-CA" b="1" dirty="0" smtClean="0"/>
              <a:t/>
            </a:r>
            <a:br>
              <a:rPr lang="en-CA" b="1" dirty="0" smtClean="0"/>
            </a:br>
            <a:r>
              <a:rPr lang="en-CA" b="1" dirty="0" smtClean="0"/>
              <a:t> </a:t>
            </a:r>
            <a:endParaRPr lang="en-CA" b="1" i="1" dirty="0"/>
          </a:p>
        </p:txBody>
      </p:sp>
      <p:sp>
        <p:nvSpPr>
          <p:cNvPr id="4" name="Text Placeholder 3"/>
          <p:cNvSpPr>
            <a:spLocks noGrp="1"/>
          </p:cNvSpPr>
          <p:nvPr>
            <p:ph type="body" sz="quarter" idx="12"/>
          </p:nvPr>
        </p:nvSpPr>
        <p:spPr>
          <a:xfrm>
            <a:off x="358775" y="1228725"/>
            <a:ext cx="8424000" cy="4293300"/>
          </a:xfrm>
        </p:spPr>
        <p:txBody>
          <a:bodyPr/>
          <a:lstStyle/>
          <a:p>
            <a:r>
              <a:rPr lang="en-CA" sz="1800" dirty="0" smtClean="0"/>
              <a:t>Challenge to the validity of s. 26.2(1) of B.C.’s </a:t>
            </a:r>
            <a:r>
              <a:rPr lang="en-CA" sz="1800" i="1" dirty="0"/>
              <a:t>Occupational Health and Safety </a:t>
            </a:r>
            <a:r>
              <a:rPr lang="en-CA" sz="1800" i="1" dirty="0" smtClean="0"/>
              <a:t>Regulation </a:t>
            </a:r>
            <a:r>
              <a:rPr lang="en-CA" sz="1800" dirty="0" smtClean="0"/>
              <a:t>(</a:t>
            </a:r>
            <a:r>
              <a:rPr lang="en-CA" sz="1800" u="sng" dirty="0" smtClean="0"/>
              <a:t>owner</a:t>
            </a:r>
            <a:r>
              <a:rPr lang="en-CA" sz="1800" dirty="0" smtClean="0"/>
              <a:t> must ensure compliance with Regulation and safe work practices) and judicial review of the imposition of an administrative penalty imposed on West Fraser Mills as an “employer”. </a:t>
            </a:r>
          </a:p>
          <a:p>
            <a:r>
              <a:rPr lang="en-CA" sz="1800" b="1" dirty="0" smtClean="0"/>
              <a:t>Issue 1: </a:t>
            </a:r>
            <a:r>
              <a:rPr lang="en-US" sz="1800" dirty="0" smtClean="0"/>
              <a:t>Is correctness the standard of review applicable to the issue of whether s. 26.2(1) of the </a:t>
            </a:r>
            <a:r>
              <a:rPr lang="en-US" sz="1800" i="1" dirty="0" smtClean="0"/>
              <a:t>Regulation</a:t>
            </a:r>
            <a:r>
              <a:rPr lang="en-US" sz="1800" dirty="0" smtClean="0"/>
              <a:t> is </a:t>
            </a:r>
            <a:r>
              <a:rPr lang="en-US" sz="1800" i="1" dirty="0" smtClean="0"/>
              <a:t>ultra vires</a:t>
            </a:r>
            <a:r>
              <a:rPr lang="en-US" sz="1800" dirty="0" smtClean="0"/>
              <a:t>?</a:t>
            </a:r>
          </a:p>
          <a:p>
            <a:endParaRPr lang="en-CA" b="1" dirty="0"/>
          </a:p>
        </p:txBody>
      </p:sp>
    </p:spTree>
    <p:extLst>
      <p:ext uri="{BB962C8B-B14F-4D97-AF65-F5344CB8AC3E}">
        <p14:creationId xmlns:p14="http://schemas.microsoft.com/office/powerpoint/2010/main" val="649027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i="1" dirty="0"/>
              <a:t>West Fraser Mills Ltd. v. British Columbia (Workers’ Compensation Appeal Tribunal)</a:t>
            </a:r>
            <a:r>
              <a:rPr lang="en-US" sz="2400" b="1" dirty="0"/>
              <a:t>, 2018 SCC 22</a:t>
            </a:r>
            <a:endParaRPr lang="en-CA" sz="2400" b="1" i="1" dirty="0"/>
          </a:p>
        </p:txBody>
      </p:sp>
      <p:sp>
        <p:nvSpPr>
          <p:cNvPr id="4" name="Text Placeholder 3"/>
          <p:cNvSpPr>
            <a:spLocks noGrp="1"/>
          </p:cNvSpPr>
          <p:nvPr>
            <p:ph type="body" sz="quarter" idx="12"/>
          </p:nvPr>
        </p:nvSpPr>
        <p:spPr>
          <a:xfrm>
            <a:off x="358775" y="1233027"/>
            <a:ext cx="8424000" cy="4727148"/>
          </a:xfrm>
        </p:spPr>
        <p:txBody>
          <a:bodyPr/>
          <a:lstStyle/>
          <a:p>
            <a:r>
              <a:rPr lang="en-CA" sz="1800" dirty="0"/>
              <a:t>Challenge to </a:t>
            </a:r>
            <a:r>
              <a:rPr lang="en-CA" sz="1800" dirty="0" smtClean="0"/>
              <a:t>validity </a:t>
            </a:r>
            <a:r>
              <a:rPr lang="en-CA" sz="1800" dirty="0"/>
              <a:t>of s. 26.2(1) of the </a:t>
            </a:r>
            <a:r>
              <a:rPr lang="en-CA" sz="1800" i="1" dirty="0"/>
              <a:t>Occupational Health and Safety Regulation </a:t>
            </a:r>
            <a:r>
              <a:rPr lang="en-CA" sz="1800" dirty="0"/>
              <a:t>(</a:t>
            </a:r>
            <a:r>
              <a:rPr lang="en-CA" sz="1800" u="sng" dirty="0"/>
              <a:t>owner</a:t>
            </a:r>
            <a:r>
              <a:rPr lang="en-CA" sz="1800" dirty="0"/>
              <a:t> must ensure compliance with Regulation and safe work practices) and judicial review of the imposition of an administrative penalty imposed on </a:t>
            </a:r>
            <a:r>
              <a:rPr lang="en-CA" sz="1800" dirty="0" smtClean="0"/>
              <a:t>WFM as </a:t>
            </a:r>
            <a:r>
              <a:rPr lang="en-CA" sz="1800" dirty="0"/>
              <a:t>“employer”. </a:t>
            </a:r>
          </a:p>
          <a:p>
            <a:r>
              <a:rPr lang="en-CA" sz="1800" b="1" dirty="0"/>
              <a:t>Issue 1: </a:t>
            </a:r>
            <a:r>
              <a:rPr lang="en-US" sz="1800" dirty="0"/>
              <a:t>Is correctness the standard of review applicable to the issue of whether s. 26.2(1) of the </a:t>
            </a:r>
            <a:r>
              <a:rPr lang="en-US" sz="1800" i="1" dirty="0"/>
              <a:t>Regulation</a:t>
            </a:r>
            <a:r>
              <a:rPr lang="en-US" sz="1800" dirty="0"/>
              <a:t> is </a:t>
            </a:r>
            <a:r>
              <a:rPr lang="en-US" sz="1800" i="1" dirty="0"/>
              <a:t>ultra vires</a:t>
            </a:r>
            <a:r>
              <a:rPr lang="en-US" sz="1800" dirty="0" smtClean="0"/>
              <a:t>?</a:t>
            </a:r>
          </a:p>
          <a:p>
            <a:r>
              <a:rPr lang="en-US" sz="1800" b="1" dirty="0" smtClean="0"/>
              <a:t>Answer: 6-3</a:t>
            </a:r>
            <a:r>
              <a:rPr lang="en-US" sz="1800" dirty="0" smtClean="0"/>
              <a:t> </a:t>
            </a:r>
            <a:r>
              <a:rPr lang="en-US" sz="1800" dirty="0"/>
              <a:t>(</a:t>
            </a:r>
            <a:r>
              <a:rPr lang="en-US" sz="1800" u="sng" dirty="0" smtClean="0"/>
              <a:t>McLachlin</a:t>
            </a:r>
            <a:r>
              <a:rPr lang="en-US" sz="1800" dirty="0" smtClean="0"/>
              <a:t>) </a:t>
            </a:r>
            <a:r>
              <a:rPr lang="en-US" sz="1800" dirty="0"/>
              <a:t>– NO – </a:t>
            </a:r>
            <a:r>
              <a:rPr lang="en-US" sz="1800" dirty="0" smtClean="0"/>
              <a:t>Reasonableness. Previous cases have established the standard of review applicable to subordinate body exercising discretion to enact regulations. We </a:t>
            </a:r>
            <a:r>
              <a:rPr lang="en-US" sz="1800" dirty="0"/>
              <a:t>don’t need to talk about whether this is a true question of jurisdiction</a:t>
            </a:r>
            <a:r>
              <a:rPr lang="en-US" sz="1800" dirty="0" smtClean="0"/>
              <a:t>.</a:t>
            </a:r>
          </a:p>
          <a:p>
            <a:endParaRPr lang="en-US" b="1" dirty="0"/>
          </a:p>
        </p:txBody>
      </p:sp>
    </p:spTree>
    <p:extLst>
      <p:ext uri="{BB962C8B-B14F-4D97-AF65-F5344CB8AC3E}">
        <p14:creationId xmlns:p14="http://schemas.microsoft.com/office/powerpoint/2010/main" val="872442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i="1" dirty="0"/>
              <a:t>West Fraser Mills Ltd. v. British Columbia (Workers’ Compensation Appeal Tribunal)</a:t>
            </a:r>
            <a:r>
              <a:rPr lang="en-US" sz="2400" b="1" dirty="0"/>
              <a:t>, 2018 SCC 22</a:t>
            </a:r>
            <a:endParaRPr lang="en-CA" sz="2400" b="1" i="1" dirty="0"/>
          </a:p>
        </p:txBody>
      </p:sp>
      <p:sp>
        <p:nvSpPr>
          <p:cNvPr id="4" name="Text Placeholder 3"/>
          <p:cNvSpPr>
            <a:spLocks noGrp="1"/>
          </p:cNvSpPr>
          <p:nvPr>
            <p:ph type="body" sz="quarter" idx="12"/>
          </p:nvPr>
        </p:nvSpPr>
        <p:spPr>
          <a:xfrm>
            <a:off x="365125" y="1356852"/>
            <a:ext cx="8424000" cy="4955458"/>
          </a:xfrm>
        </p:spPr>
        <p:txBody>
          <a:bodyPr/>
          <a:lstStyle/>
          <a:p>
            <a:r>
              <a:rPr lang="en-CA" sz="1800" dirty="0"/>
              <a:t>Challenge to validity of s. 26.2(1) of the </a:t>
            </a:r>
            <a:r>
              <a:rPr lang="en-CA" sz="1800" i="1" dirty="0"/>
              <a:t>Occupational Health and Safety Regulation </a:t>
            </a:r>
            <a:r>
              <a:rPr lang="en-CA" sz="1800" dirty="0"/>
              <a:t>(</a:t>
            </a:r>
            <a:r>
              <a:rPr lang="en-CA" sz="1800" u="sng" dirty="0"/>
              <a:t>owner</a:t>
            </a:r>
            <a:r>
              <a:rPr lang="en-CA" sz="1800" dirty="0"/>
              <a:t> must ensure compliance with Regulation and safe work practices) and judicial review of the imposition of an administrative penalty imposed on WFM as “employer”. </a:t>
            </a:r>
          </a:p>
          <a:p>
            <a:r>
              <a:rPr lang="en-CA" sz="1800" b="1" dirty="0"/>
              <a:t>Issue 1: </a:t>
            </a:r>
            <a:r>
              <a:rPr lang="en-US" sz="1800" dirty="0"/>
              <a:t>Is correctness the standard of review applicable to the issue of whether s. 26.2(1) of the </a:t>
            </a:r>
            <a:r>
              <a:rPr lang="en-US" sz="1800" i="1" dirty="0"/>
              <a:t>Regulation</a:t>
            </a:r>
            <a:r>
              <a:rPr lang="en-US" sz="1800" dirty="0"/>
              <a:t> is </a:t>
            </a:r>
            <a:r>
              <a:rPr lang="en-US" sz="1800" i="1" dirty="0"/>
              <a:t>ultra vires</a:t>
            </a:r>
            <a:r>
              <a:rPr lang="en-US" sz="1800" dirty="0"/>
              <a:t>?</a:t>
            </a:r>
          </a:p>
          <a:p>
            <a:r>
              <a:rPr lang="en-US" sz="1800" b="1" dirty="0"/>
              <a:t>Answer: </a:t>
            </a:r>
            <a:r>
              <a:rPr lang="en-US" sz="1800" b="1" dirty="0" smtClean="0"/>
              <a:t>6-3</a:t>
            </a:r>
            <a:r>
              <a:rPr lang="en-US" sz="1800" dirty="0" smtClean="0"/>
              <a:t> </a:t>
            </a:r>
            <a:r>
              <a:rPr lang="en-US" sz="1800" dirty="0"/>
              <a:t>(</a:t>
            </a:r>
            <a:r>
              <a:rPr lang="en-US" sz="1800" u="sng" dirty="0"/>
              <a:t>McLachlin</a:t>
            </a:r>
            <a:r>
              <a:rPr lang="en-US" sz="1800" dirty="0" smtClean="0"/>
              <a:t>) </a:t>
            </a:r>
            <a:r>
              <a:rPr lang="en-US" sz="1800" dirty="0"/>
              <a:t>– NO – Reasonableness. Previous cases have established the standard of review applicable to subordinate body exercising discretion to enact regulations. We don’t need to talk about whether this is a true question of jurisdiction</a:t>
            </a:r>
            <a:r>
              <a:rPr lang="en-US" sz="1800" dirty="0" smtClean="0"/>
              <a:t>. </a:t>
            </a:r>
          </a:p>
          <a:p>
            <a:r>
              <a:rPr lang="en-US" sz="1800" b="1" dirty="0" smtClean="0"/>
              <a:t>Issue 2: </a:t>
            </a:r>
            <a:r>
              <a:rPr lang="en-US" sz="1800" dirty="0"/>
              <a:t>Is section 26.2 of the </a:t>
            </a:r>
            <a:r>
              <a:rPr lang="en-US" sz="1800" i="1" dirty="0" smtClean="0"/>
              <a:t>Regulation</a:t>
            </a:r>
            <a:r>
              <a:rPr lang="en-US" sz="1800" dirty="0" smtClean="0"/>
              <a:t> </a:t>
            </a:r>
            <a:r>
              <a:rPr lang="en-US" sz="1800" i="1" dirty="0"/>
              <a:t>ultra vires</a:t>
            </a:r>
            <a:r>
              <a:rPr lang="en-US" sz="1800" dirty="0"/>
              <a:t> the WCB’s regulation making authority granted under the </a:t>
            </a:r>
            <a:r>
              <a:rPr lang="en-US" sz="1800" i="1" dirty="0"/>
              <a:t>Workers Compensation Act</a:t>
            </a:r>
            <a:r>
              <a:rPr lang="en-US" sz="1800" dirty="0"/>
              <a:t>?</a:t>
            </a:r>
            <a:endParaRPr lang="en-US" sz="1800" b="1" dirty="0"/>
          </a:p>
          <a:p>
            <a:endParaRPr lang="en-CA" b="1" dirty="0"/>
          </a:p>
        </p:txBody>
      </p:sp>
    </p:spTree>
    <p:extLst>
      <p:ext uri="{BB962C8B-B14F-4D97-AF65-F5344CB8AC3E}">
        <p14:creationId xmlns:p14="http://schemas.microsoft.com/office/powerpoint/2010/main" val="3862407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400" b="1" i="1" dirty="0"/>
              <a:t>West Fraser Mills Ltd. v. British Columbia (Workers’ Compensation Appeal Tribunal)</a:t>
            </a:r>
            <a:r>
              <a:rPr lang="en-US" sz="2400" b="1" dirty="0"/>
              <a:t>, 2018 SCC 22</a:t>
            </a:r>
            <a:endParaRPr lang="en-CA" sz="2400" b="1" i="1" dirty="0"/>
          </a:p>
        </p:txBody>
      </p:sp>
      <p:sp>
        <p:nvSpPr>
          <p:cNvPr id="4" name="Slide Number Placeholder 3"/>
          <p:cNvSpPr>
            <a:spLocks noGrp="1"/>
          </p:cNvSpPr>
          <p:nvPr>
            <p:ph type="sldNum" sz="quarter" idx="11"/>
          </p:nvPr>
        </p:nvSpPr>
        <p:spPr/>
        <p:txBody>
          <a:bodyPr/>
          <a:lstStyle/>
          <a:p>
            <a:fld id="{8CD6B855-AF94-4410-87D9-64819B123F49}" type="slidenum">
              <a:rPr lang="en-CA" smtClean="0"/>
              <a:pPr/>
              <a:t>15</a:t>
            </a:fld>
            <a:endParaRPr lang="en-CA" dirty="0"/>
          </a:p>
        </p:txBody>
      </p:sp>
      <p:sp>
        <p:nvSpPr>
          <p:cNvPr id="8" name="Text Placeholder 7"/>
          <p:cNvSpPr>
            <a:spLocks noGrp="1"/>
          </p:cNvSpPr>
          <p:nvPr>
            <p:ph type="body" sz="quarter" idx="12"/>
          </p:nvPr>
        </p:nvSpPr>
        <p:spPr>
          <a:xfrm>
            <a:off x="358775" y="1327354"/>
            <a:ext cx="8424000" cy="4756645"/>
          </a:xfrm>
        </p:spPr>
        <p:txBody>
          <a:bodyPr/>
          <a:lstStyle/>
          <a:p>
            <a:r>
              <a:rPr lang="en-CA" sz="1800" dirty="0"/>
              <a:t>Challenge to validity of s. 26.2(1) of the </a:t>
            </a:r>
            <a:r>
              <a:rPr lang="en-CA" sz="1800" i="1" dirty="0"/>
              <a:t>Occupational Health and Safety Regulation </a:t>
            </a:r>
            <a:r>
              <a:rPr lang="en-CA" sz="1800" dirty="0"/>
              <a:t>(</a:t>
            </a:r>
            <a:r>
              <a:rPr lang="en-CA" sz="1800" u="sng" dirty="0"/>
              <a:t>owner</a:t>
            </a:r>
            <a:r>
              <a:rPr lang="en-CA" sz="1800" dirty="0"/>
              <a:t> must ensure compliance with Regulation and safe work practices) and judicial review of the imposition of an administrative penalty imposed on WFM as “employer”. </a:t>
            </a:r>
          </a:p>
          <a:p>
            <a:r>
              <a:rPr lang="en-CA" sz="1800" b="1" dirty="0"/>
              <a:t>Issue 1: </a:t>
            </a:r>
            <a:r>
              <a:rPr lang="en-US" sz="1800" dirty="0"/>
              <a:t>Is correctness the standard of review applicable to the issue of whether s. 26.2(1) of the </a:t>
            </a:r>
            <a:r>
              <a:rPr lang="en-US" sz="1800" i="1" dirty="0"/>
              <a:t>Regulation</a:t>
            </a:r>
            <a:r>
              <a:rPr lang="en-US" sz="1800" dirty="0"/>
              <a:t> is </a:t>
            </a:r>
            <a:r>
              <a:rPr lang="en-US" sz="1800" i="1" dirty="0"/>
              <a:t>ultra vires</a:t>
            </a:r>
            <a:r>
              <a:rPr lang="en-US" sz="1800" dirty="0"/>
              <a:t>?</a:t>
            </a:r>
          </a:p>
          <a:p>
            <a:r>
              <a:rPr lang="en-US" sz="1800" b="1" dirty="0"/>
              <a:t>Answer: </a:t>
            </a:r>
            <a:r>
              <a:rPr lang="en-US" sz="1800" b="1" dirty="0" smtClean="0"/>
              <a:t>6-3</a:t>
            </a:r>
            <a:r>
              <a:rPr lang="en-US" sz="1800" dirty="0" smtClean="0"/>
              <a:t> </a:t>
            </a:r>
            <a:r>
              <a:rPr lang="en-US" sz="1800" dirty="0"/>
              <a:t>(</a:t>
            </a:r>
            <a:r>
              <a:rPr lang="en-US" sz="1800" u="sng" dirty="0"/>
              <a:t>McLachlin</a:t>
            </a:r>
            <a:r>
              <a:rPr lang="en-US" sz="1800" dirty="0"/>
              <a:t>) – NO – Reasonableness. Previous cases have established the standard of review applicable to subordinate body exercising discretion to enact regulations. We don’t need to talk about whether this is a true question of jurisdiction. </a:t>
            </a:r>
            <a:endParaRPr lang="en-US" sz="1800" dirty="0" smtClean="0"/>
          </a:p>
          <a:p>
            <a:r>
              <a:rPr lang="en-US" sz="1800" b="1" dirty="0" smtClean="0"/>
              <a:t>Issue </a:t>
            </a:r>
            <a:r>
              <a:rPr lang="en-US" sz="1800" b="1" dirty="0"/>
              <a:t>2: </a:t>
            </a:r>
            <a:r>
              <a:rPr lang="en-US" sz="1800" dirty="0"/>
              <a:t>Is section 26.2 of the </a:t>
            </a:r>
            <a:r>
              <a:rPr lang="en-US" sz="1800" i="1" dirty="0" smtClean="0"/>
              <a:t>Regulation</a:t>
            </a:r>
            <a:r>
              <a:rPr lang="en-US" sz="1800" dirty="0" smtClean="0"/>
              <a:t> </a:t>
            </a:r>
            <a:r>
              <a:rPr lang="en-US" sz="1800" i="1" dirty="0"/>
              <a:t>ultra vires</a:t>
            </a:r>
            <a:r>
              <a:rPr lang="en-US" sz="1800" dirty="0"/>
              <a:t> the WCB’s regulation making authority granted under the </a:t>
            </a:r>
            <a:r>
              <a:rPr lang="en-US" sz="1800" i="1" dirty="0"/>
              <a:t>Workers Compensation Act</a:t>
            </a:r>
            <a:r>
              <a:rPr lang="en-US" sz="1800" dirty="0" smtClean="0"/>
              <a:t>?</a:t>
            </a:r>
          </a:p>
          <a:p>
            <a:r>
              <a:rPr lang="en-US" sz="1800" b="1" dirty="0" smtClean="0"/>
              <a:t>Answer: 8-1</a:t>
            </a:r>
            <a:r>
              <a:rPr lang="en-US" sz="1800" dirty="0" smtClean="0"/>
              <a:t> (</a:t>
            </a:r>
            <a:r>
              <a:rPr lang="en-US" sz="1800" u="sng" dirty="0" smtClean="0"/>
              <a:t>McLachlin</a:t>
            </a:r>
            <a:r>
              <a:rPr lang="en-US" sz="1800" dirty="0" smtClean="0"/>
              <a:t>) – NO - </a:t>
            </a:r>
            <a:r>
              <a:rPr lang="en-US" sz="1800" dirty="0"/>
              <a:t>Any regulation that may reasonably be construed to be related to workplace health and safety is authorized by s. 225 of the Act.  </a:t>
            </a:r>
            <a:endParaRPr lang="en-US" sz="1800" dirty="0" smtClean="0"/>
          </a:p>
          <a:p>
            <a:endParaRPr lang="en-US" sz="1800" dirty="0"/>
          </a:p>
        </p:txBody>
      </p:sp>
      <p:sp>
        <p:nvSpPr>
          <p:cNvPr id="3" name="Footer Placeholder 2"/>
          <p:cNvSpPr>
            <a:spLocks noGrp="1"/>
          </p:cNvSpPr>
          <p:nvPr>
            <p:ph type="ftr" sz="quarter" idx="13"/>
          </p:nvPr>
        </p:nvSpPr>
        <p:spPr/>
        <p:txBody>
          <a:bodyPr/>
          <a:lstStyle/>
          <a:p>
            <a:endParaRPr lang="en-CA" dirty="0"/>
          </a:p>
        </p:txBody>
      </p:sp>
    </p:spTree>
    <p:extLst>
      <p:ext uri="{BB962C8B-B14F-4D97-AF65-F5344CB8AC3E}">
        <p14:creationId xmlns:p14="http://schemas.microsoft.com/office/powerpoint/2010/main" val="2671875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400" b="1" i="1" dirty="0"/>
              <a:t>West Fraser Mills Ltd. v. British Columbia (Workers’ Compensation Appeal Tribunal)</a:t>
            </a:r>
            <a:r>
              <a:rPr lang="en-US" sz="2400" b="1" dirty="0"/>
              <a:t>, 2018 SCC 22</a:t>
            </a:r>
            <a:endParaRPr lang="en-CA" sz="2400" b="1" i="1" dirty="0"/>
          </a:p>
        </p:txBody>
      </p:sp>
      <p:sp>
        <p:nvSpPr>
          <p:cNvPr id="4" name="Slide Number Placeholder 3"/>
          <p:cNvSpPr>
            <a:spLocks noGrp="1"/>
          </p:cNvSpPr>
          <p:nvPr>
            <p:ph type="sldNum" sz="quarter" idx="11"/>
          </p:nvPr>
        </p:nvSpPr>
        <p:spPr/>
        <p:txBody>
          <a:bodyPr/>
          <a:lstStyle/>
          <a:p>
            <a:fld id="{8CD6B855-AF94-4410-87D9-64819B123F49}" type="slidenum">
              <a:rPr lang="en-CA" smtClean="0"/>
              <a:pPr/>
              <a:t>16</a:t>
            </a:fld>
            <a:endParaRPr lang="en-CA" dirty="0"/>
          </a:p>
        </p:txBody>
      </p:sp>
      <p:sp>
        <p:nvSpPr>
          <p:cNvPr id="8" name="Text Placeholder 7"/>
          <p:cNvSpPr>
            <a:spLocks noGrp="1"/>
          </p:cNvSpPr>
          <p:nvPr>
            <p:ph type="body" sz="quarter" idx="12"/>
          </p:nvPr>
        </p:nvSpPr>
        <p:spPr>
          <a:xfrm>
            <a:off x="358775" y="1327354"/>
            <a:ext cx="8424000" cy="4756645"/>
          </a:xfrm>
        </p:spPr>
        <p:txBody>
          <a:bodyPr/>
          <a:lstStyle/>
          <a:p>
            <a:r>
              <a:rPr lang="en-CA" sz="1800" dirty="0"/>
              <a:t>Challenge to validity of s. 26.2(1) of the </a:t>
            </a:r>
            <a:r>
              <a:rPr lang="en-CA" sz="1800" i="1" dirty="0"/>
              <a:t>Occupational Health and Safety Regulation </a:t>
            </a:r>
            <a:r>
              <a:rPr lang="en-CA" sz="1800" dirty="0"/>
              <a:t>(</a:t>
            </a:r>
            <a:r>
              <a:rPr lang="en-CA" sz="1800" u="sng" dirty="0"/>
              <a:t>owner</a:t>
            </a:r>
            <a:r>
              <a:rPr lang="en-CA" sz="1800" dirty="0"/>
              <a:t> must ensure compliance with Regulation and safe work practices) and judicial review of the imposition of an administrative penalty imposed on WFM as “employer”. </a:t>
            </a:r>
          </a:p>
          <a:p>
            <a:r>
              <a:rPr lang="en-CA" sz="1800" b="1" dirty="0"/>
              <a:t>Issue 1: </a:t>
            </a:r>
            <a:r>
              <a:rPr lang="en-US" sz="1800" dirty="0"/>
              <a:t>Is correctness the standard of review applicable to the issue of whether s. 26.2(1) of the </a:t>
            </a:r>
            <a:r>
              <a:rPr lang="en-US" sz="1800" i="1" dirty="0"/>
              <a:t>Regulation</a:t>
            </a:r>
            <a:r>
              <a:rPr lang="en-US" sz="1800" dirty="0"/>
              <a:t> is </a:t>
            </a:r>
            <a:r>
              <a:rPr lang="en-US" sz="1800" i="1" dirty="0"/>
              <a:t>ultra vires</a:t>
            </a:r>
            <a:r>
              <a:rPr lang="en-US" sz="1800" dirty="0"/>
              <a:t>?</a:t>
            </a:r>
          </a:p>
          <a:p>
            <a:r>
              <a:rPr lang="en-US" sz="1800" b="1" dirty="0"/>
              <a:t>Answer: </a:t>
            </a:r>
            <a:r>
              <a:rPr lang="en-US" sz="1800" b="1" dirty="0" smtClean="0"/>
              <a:t>6-3</a:t>
            </a:r>
            <a:r>
              <a:rPr lang="en-US" sz="1800" dirty="0" smtClean="0"/>
              <a:t> </a:t>
            </a:r>
            <a:r>
              <a:rPr lang="en-US" sz="1800" dirty="0"/>
              <a:t>(</a:t>
            </a:r>
            <a:r>
              <a:rPr lang="en-US" sz="1800" u="sng" dirty="0"/>
              <a:t>McLachlin</a:t>
            </a:r>
            <a:r>
              <a:rPr lang="en-US" sz="1800" dirty="0"/>
              <a:t>) – NO – Reasonableness. Previous cases have established the standard of review applicable to subordinate body exercising discretion to enact regulations. We don’t need to talk about whether this is a true question of jurisdiction. </a:t>
            </a:r>
            <a:endParaRPr lang="en-US" sz="1800" dirty="0" smtClean="0"/>
          </a:p>
          <a:p>
            <a:r>
              <a:rPr lang="en-US" sz="1800" b="1" dirty="0" smtClean="0"/>
              <a:t>Issue </a:t>
            </a:r>
            <a:r>
              <a:rPr lang="en-US" sz="1800" b="1" dirty="0"/>
              <a:t>2: </a:t>
            </a:r>
            <a:r>
              <a:rPr lang="en-US" sz="1800" dirty="0"/>
              <a:t>Is section 26.2 of the </a:t>
            </a:r>
            <a:r>
              <a:rPr lang="en-US" sz="1800" i="1" dirty="0"/>
              <a:t>Occupational Health and Safety Regulation</a:t>
            </a:r>
            <a:r>
              <a:rPr lang="en-US" sz="1800" dirty="0"/>
              <a:t> </a:t>
            </a:r>
            <a:r>
              <a:rPr lang="en-US" sz="1800" i="1" dirty="0"/>
              <a:t>ultra vires</a:t>
            </a:r>
            <a:r>
              <a:rPr lang="en-US" sz="1800" dirty="0"/>
              <a:t> the WCB’s regulation making authority granted under the </a:t>
            </a:r>
            <a:r>
              <a:rPr lang="en-US" sz="1800" i="1" dirty="0"/>
              <a:t>Workers Compensation Act</a:t>
            </a:r>
            <a:r>
              <a:rPr lang="en-US" sz="1800" dirty="0"/>
              <a:t>?</a:t>
            </a:r>
          </a:p>
          <a:p>
            <a:r>
              <a:rPr lang="en-US" sz="1800" b="1" dirty="0"/>
              <a:t>Answer: 8-1</a:t>
            </a:r>
            <a:r>
              <a:rPr lang="en-US" sz="1800" dirty="0"/>
              <a:t> (</a:t>
            </a:r>
            <a:r>
              <a:rPr lang="en-US" sz="1800" u="sng" dirty="0"/>
              <a:t>McLachlin</a:t>
            </a:r>
            <a:r>
              <a:rPr lang="en-US" sz="1800" dirty="0"/>
              <a:t>) – NO - Any regulation that may reasonably be construed to be related to workplace health and safety is authorized by s. 225 of the Act.  </a:t>
            </a:r>
            <a:endParaRPr lang="en-US" sz="1800" dirty="0" smtClean="0"/>
          </a:p>
          <a:p>
            <a:r>
              <a:rPr lang="en-US" sz="1800" b="1" dirty="0" smtClean="0"/>
              <a:t>Issue 3</a:t>
            </a:r>
            <a:r>
              <a:rPr lang="en-US" sz="1800" dirty="0" smtClean="0"/>
              <a:t>: Can the WCB issue </a:t>
            </a:r>
            <a:r>
              <a:rPr lang="en-US" sz="1800" dirty="0"/>
              <a:t>a penalty against </a:t>
            </a:r>
            <a:r>
              <a:rPr lang="en-US" sz="1800" dirty="0" smtClean="0"/>
              <a:t>WFM, the owner, </a:t>
            </a:r>
            <a:r>
              <a:rPr lang="en-US" sz="1800" dirty="0"/>
              <a:t>under s. 196 of the Act, which refers to imposing an administrative penalty “on an employer”?</a:t>
            </a:r>
            <a:r>
              <a:rPr lang="en-US" sz="1800" dirty="0" smtClean="0"/>
              <a:t> </a:t>
            </a:r>
            <a:endParaRPr lang="en-US" sz="1800" dirty="0"/>
          </a:p>
          <a:p>
            <a:endParaRPr lang="en-CA" b="1" dirty="0"/>
          </a:p>
          <a:p>
            <a:endParaRPr lang="en-CA" b="1" dirty="0" smtClean="0"/>
          </a:p>
          <a:p>
            <a:endParaRPr lang="en-CA" b="1" dirty="0"/>
          </a:p>
          <a:p>
            <a:endParaRPr lang="en-CA" b="1" dirty="0" smtClean="0"/>
          </a:p>
          <a:p>
            <a:r>
              <a:rPr lang="en-CA" sz="1600" dirty="0" smtClean="0"/>
              <a:t>* 5-4 decision, but dissent is on other grounds</a:t>
            </a:r>
            <a:endParaRPr lang="en-CA" sz="1600" dirty="0"/>
          </a:p>
        </p:txBody>
      </p:sp>
      <p:sp>
        <p:nvSpPr>
          <p:cNvPr id="3" name="Footer Placeholder 2"/>
          <p:cNvSpPr>
            <a:spLocks noGrp="1"/>
          </p:cNvSpPr>
          <p:nvPr>
            <p:ph type="ftr" sz="quarter" idx="13"/>
          </p:nvPr>
        </p:nvSpPr>
        <p:spPr/>
        <p:txBody>
          <a:bodyPr/>
          <a:lstStyle/>
          <a:p>
            <a:endParaRPr lang="en-CA" dirty="0"/>
          </a:p>
        </p:txBody>
      </p:sp>
    </p:spTree>
    <p:extLst>
      <p:ext uri="{BB962C8B-B14F-4D97-AF65-F5344CB8AC3E}">
        <p14:creationId xmlns:p14="http://schemas.microsoft.com/office/powerpoint/2010/main" val="4081548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sz="2400" b="1" i="1" dirty="0"/>
              <a:t>West Fraser Mills Ltd. v. British Columbia (Workers’ Compensation Appeal Tribunal), </a:t>
            </a:r>
            <a:r>
              <a:rPr lang="en-CA" sz="2400" b="1" dirty="0"/>
              <a:t>2018 SCC 22</a:t>
            </a:r>
          </a:p>
        </p:txBody>
      </p:sp>
      <p:sp>
        <p:nvSpPr>
          <p:cNvPr id="4" name="Slide Number Placeholder 3"/>
          <p:cNvSpPr>
            <a:spLocks noGrp="1"/>
          </p:cNvSpPr>
          <p:nvPr>
            <p:ph type="sldNum" sz="quarter" idx="11"/>
          </p:nvPr>
        </p:nvSpPr>
        <p:spPr/>
        <p:txBody>
          <a:bodyPr/>
          <a:lstStyle/>
          <a:p>
            <a:fld id="{8CD6B855-AF94-4410-87D9-64819B123F49}" type="slidenum">
              <a:rPr lang="en-CA" smtClean="0"/>
              <a:pPr/>
              <a:t>17</a:t>
            </a:fld>
            <a:endParaRPr lang="en-CA" dirty="0"/>
          </a:p>
        </p:txBody>
      </p:sp>
      <p:sp>
        <p:nvSpPr>
          <p:cNvPr id="8" name="Text Placeholder 7"/>
          <p:cNvSpPr>
            <a:spLocks noGrp="1"/>
          </p:cNvSpPr>
          <p:nvPr>
            <p:ph type="body" sz="quarter" idx="12"/>
          </p:nvPr>
        </p:nvSpPr>
        <p:spPr>
          <a:xfrm>
            <a:off x="358775" y="1327354"/>
            <a:ext cx="8424000" cy="4756645"/>
          </a:xfrm>
        </p:spPr>
        <p:txBody>
          <a:bodyPr/>
          <a:lstStyle/>
          <a:p>
            <a:r>
              <a:rPr lang="en-CA" sz="1650" dirty="0"/>
              <a:t>Challenge to validity of s. 26.2(1) of the </a:t>
            </a:r>
            <a:r>
              <a:rPr lang="en-CA" sz="1650" i="1" dirty="0"/>
              <a:t>Occupational Health and Safety Regulation </a:t>
            </a:r>
            <a:r>
              <a:rPr lang="en-CA" sz="1650" dirty="0"/>
              <a:t>(</a:t>
            </a:r>
            <a:r>
              <a:rPr lang="en-CA" sz="1650" u="sng" dirty="0"/>
              <a:t>owner</a:t>
            </a:r>
            <a:r>
              <a:rPr lang="en-CA" sz="1650" dirty="0"/>
              <a:t> must ensure compliance with Regulation and safe work practices) and judicial review of the imposition of an administrative penalty imposed on WFM as “employer”. </a:t>
            </a:r>
          </a:p>
          <a:p>
            <a:r>
              <a:rPr lang="en-CA" sz="1650" b="1" dirty="0"/>
              <a:t>Issue 1: </a:t>
            </a:r>
            <a:r>
              <a:rPr lang="en-US" sz="1650" dirty="0"/>
              <a:t>Is correctness the standard of review applicable to the issue of whether s. 26.2(1) of the </a:t>
            </a:r>
            <a:r>
              <a:rPr lang="en-US" sz="1650" i="1" dirty="0"/>
              <a:t>Regulation</a:t>
            </a:r>
            <a:r>
              <a:rPr lang="en-US" sz="1650" dirty="0"/>
              <a:t> is </a:t>
            </a:r>
            <a:r>
              <a:rPr lang="en-US" sz="1650" i="1" dirty="0"/>
              <a:t>ultra vires</a:t>
            </a:r>
            <a:r>
              <a:rPr lang="en-US" sz="1650" dirty="0"/>
              <a:t>?</a:t>
            </a:r>
          </a:p>
          <a:p>
            <a:r>
              <a:rPr lang="en-US" sz="1650" b="1" dirty="0"/>
              <a:t>Answer: </a:t>
            </a:r>
            <a:r>
              <a:rPr lang="en-US" sz="1650" b="1" dirty="0" smtClean="0"/>
              <a:t>6-3</a:t>
            </a:r>
            <a:r>
              <a:rPr lang="en-US" sz="1650" dirty="0" smtClean="0"/>
              <a:t> </a:t>
            </a:r>
            <a:r>
              <a:rPr lang="en-US" sz="1650" dirty="0"/>
              <a:t>(</a:t>
            </a:r>
            <a:r>
              <a:rPr lang="en-US" sz="1650" u="sng" dirty="0"/>
              <a:t>McLachlin</a:t>
            </a:r>
            <a:r>
              <a:rPr lang="en-US" sz="1650" dirty="0"/>
              <a:t>) – NO – Reasonableness. Previous cases have established the standard of review applicable to subordinate body exercising discretion to enact regulations. We don’t need to talk about whether this is a true question of jurisdiction.</a:t>
            </a:r>
          </a:p>
          <a:p>
            <a:r>
              <a:rPr lang="en-US" sz="1650" b="1" dirty="0"/>
              <a:t>Issue 2: </a:t>
            </a:r>
            <a:r>
              <a:rPr lang="en-US" sz="1650" dirty="0"/>
              <a:t>Is section 26.2 of the </a:t>
            </a:r>
            <a:r>
              <a:rPr lang="en-US" sz="1650" i="1" dirty="0"/>
              <a:t>Occupational Health and Safety Regulation</a:t>
            </a:r>
            <a:r>
              <a:rPr lang="en-US" sz="1650" dirty="0"/>
              <a:t> </a:t>
            </a:r>
            <a:r>
              <a:rPr lang="en-US" sz="1650" i="1" dirty="0"/>
              <a:t>ultra vires</a:t>
            </a:r>
            <a:r>
              <a:rPr lang="en-US" sz="1650" dirty="0"/>
              <a:t> the WCB’s regulation making authority granted under the </a:t>
            </a:r>
            <a:r>
              <a:rPr lang="en-US" sz="1650" i="1" dirty="0"/>
              <a:t>Workers Compensation Act</a:t>
            </a:r>
            <a:r>
              <a:rPr lang="en-US" sz="1650" dirty="0"/>
              <a:t>?</a:t>
            </a:r>
          </a:p>
          <a:p>
            <a:r>
              <a:rPr lang="en-US" sz="1650" b="1" dirty="0"/>
              <a:t>Answer: 8-1</a:t>
            </a:r>
            <a:r>
              <a:rPr lang="en-US" sz="1650" dirty="0"/>
              <a:t> (</a:t>
            </a:r>
            <a:r>
              <a:rPr lang="en-US" sz="1650" u="sng" dirty="0"/>
              <a:t>McLachlin</a:t>
            </a:r>
            <a:r>
              <a:rPr lang="en-US" sz="1650" dirty="0"/>
              <a:t>) – NO - Any regulation that may reasonably be construed to be related to workplace health and safety is authorized by s. 225 of the Act.  </a:t>
            </a:r>
          </a:p>
          <a:p>
            <a:r>
              <a:rPr lang="en-US" sz="1650" b="1" dirty="0"/>
              <a:t>Issue 3</a:t>
            </a:r>
            <a:r>
              <a:rPr lang="en-US" sz="1650" dirty="0"/>
              <a:t>: Can the WCB issue a penalty against WFM, the owner, under s. 196 of the Act, which refers to imposing an administrative penalty “on an employer”? </a:t>
            </a:r>
            <a:endParaRPr lang="en-US" sz="1650" dirty="0" smtClean="0"/>
          </a:p>
          <a:p>
            <a:r>
              <a:rPr lang="en-US" sz="1650" b="1" dirty="0" smtClean="0"/>
              <a:t>Answer: 6-3</a:t>
            </a:r>
            <a:r>
              <a:rPr lang="en-US" sz="1650" dirty="0" smtClean="0"/>
              <a:t> (McLachlin) – YES – It’s enough to survive patent unreasonableness standard of review that WFM was an “employer” in relation to the worksite even if not to the worker injured. </a:t>
            </a:r>
            <a:endParaRPr lang="en-US" sz="1650" b="1" dirty="0"/>
          </a:p>
          <a:p>
            <a:endParaRPr lang="en-CA" sz="1600" dirty="0" smtClean="0"/>
          </a:p>
          <a:p>
            <a:endParaRPr lang="en-CA" sz="1600" dirty="0"/>
          </a:p>
        </p:txBody>
      </p:sp>
      <p:sp>
        <p:nvSpPr>
          <p:cNvPr id="3" name="Footer Placeholder 2"/>
          <p:cNvSpPr>
            <a:spLocks noGrp="1"/>
          </p:cNvSpPr>
          <p:nvPr>
            <p:ph type="ftr" sz="quarter" idx="13"/>
          </p:nvPr>
        </p:nvSpPr>
        <p:spPr/>
        <p:txBody>
          <a:bodyPr/>
          <a:lstStyle/>
          <a:p>
            <a:endParaRPr lang="en-CA" dirty="0"/>
          </a:p>
        </p:txBody>
      </p:sp>
    </p:spTree>
    <p:extLst>
      <p:ext uri="{BB962C8B-B14F-4D97-AF65-F5344CB8AC3E}">
        <p14:creationId xmlns:p14="http://schemas.microsoft.com/office/powerpoint/2010/main" val="2955457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i="1" dirty="0"/>
              <a:t>British Columbia Human Rights Tribunal v. Schrenk</a:t>
            </a:r>
            <a:r>
              <a:rPr lang="en-US" b="1" dirty="0"/>
              <a:t>, 2017 SCC 62</a:t>
            </a:r>
            <a:endParaRPr lang="en-CA" b="1" i="1" dirty="0"/>
          </a:p>
        </p:txBody>
      </p:sp>
      <p:sp>
        <p:nvSpPr>
          <p:cNvPr id="4" name="Slide Number Placeholder 3"/>
          <p:cNvSpPr>
            <a:spLocks noGrp="1"/>
          </p:cNvSpPr>
          <p:nvPr>
            <p:ph type="sldNum" sz="quarter" idx="11"/>
          </p:nvPr>
        </p:nvSpPr>
        <p:spPr/>
        <p:txBody>
          <a:bodyPr/>
          <a:lstStyle/>
          <a:p>
            <a:fld id="{8CD6B855-AF94-4410-87D9-64819B123F49}" type="slidenum">
              <a:rPr lang="en-CA" smtClean="0"/>
              <a:pPr/>
              <a:t>18</a:t>
            </a:fld>
            <a:endParaRPr lang="en-CA" dirty="0"/>
          </a:p>
        </p:txBody>
      </p:sp>
      <p:sp>
        <p:nvSpPr>
          <p:cNvPr id="8" name="Text Placeholder 7"/>
          <p:cNvSpPr>
            <a:spLocks noGrp="1"/>
          </p:cNvSpPr>
          <p:nvPr>
            <p:ph type="body" sz="quarter" idx="12"/>
          </p:nvPr>
        </p:nvSpPr>
        <p:spPr>
          <a:xfrm>
            <a:off x="358775" y="1327354"/>
            <a:ext cx="8424000" cy="4756645"/>
          </a:xfrm>
        </p:spPr>
        <p:txBody>
          <a:bodyPr/>
          <a:lstStyle/>
          <a:p>
            <a:r>
              <a:rPr lang="en-CA" dirty="0" smtClean="0"/>
              <a:t>Site foreman who made discriminatory comments about the supervisor applied to have a Human Rights Tribunal complaint dismissed against him because he wasn’t in an employment relationship with the complainant. </a:t>
            </a:r>
          </a:p>
          <a:p>
            <a:r>
              <a:rPr lang="en-CA" b="1" dirty="0" smtClean="0"/>
              <a:t>Issue 1: </a:t>
            </a:r>
            <a:r>
              <a:rPr lang="en-US" dirty="0"/>
              <a:t>Is the applicable standard of review correctness</a:t>
            </a:r>
            <a:r>
              <a:rPr lang="en-US" dirty="0" smtClean="0"/>
              <a:t>?</a:t>
            </a:r>
          </a:p>
        </p:txBody>
      </p:sp>
      <p:sp>
        <p:nvSpPr>
          <p:cNvPr id="3" name="Footer Placeholder 2"/>
          <p:cNvSpPr>
            <a:spLocks noGrp="1"/>
          </p:cNvSpPr>
          <p:nvPr>
            <p:ph type="ftr" sz="quarter" idx="13"/>
          </p:nvPr>
        </p:nvSpPr>
        <p:spPr/>
        <p:txBody>
          <a:bodyPr/>
          <a:lstStyle/>
          <a:p>
            <a:endParaRPr lang="en-CA" dirty="0"/>
          </a:p>
        </p:txBody>
      </p:sp>
    </p:spTree>
    <p:extLst>
      <p:ext uri="{BB962C8B-B14F-4D97-AF65-F5344CB8AC3E}">
        <p14:creationId xmlns:p14="http://schemas.microsoft.com/office/powerpoint/2010/main" val="817980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i="1" dirty="0"/>
              <a:t>British Columbia Human Rights Tribunal v. Schrenk</a:t>
            </a:r>
            <a:r>
              <a:rPr lang="en-US" b="1" dirty="0"/>
              <a:t>, 2017 SCC 62</a:t>
            </a:r>
            <a:endParaRPr lang="en-CA" b="1" i="1" dirty="0"/>
          </a:p>
        </p:txBody>
      </p:sp>
      <p:sp>
        <p:nvSpPr>
          <p:cNvPr id="4" name="Slide Number Placeholder 3"/>
          <p:cNvSpPr>
            <a:spLocks noGrp="1"/>
          </p:cNvSpPr>
          <p:nvPr>
            <p:ph type="sldNum" sz="quarter" idx="11"/>
          </p:nvPr>
        </p:nvSpPr>
        <p:spPr/>
        <p:txBody>
          <a:bodyPr/>
          <a:lstStyle/>
          <a:p>
            <a:fld id="{8CD6B855-AF94-4410-87D9-64819B123F49}" type="slidenum">
              <a:rPr lang="en-CA" smtClean="0"/>
              <a:pPr/>
              <a:t>19</a:t>
            </a:fld>
            <a:endParaRPr lang="en-CA" dirty="0"/>
          </a:p>
        </p:txBody>
      </p:sp>
      <p:sp>
        <p:nvSpPr>
          <p:cNvPr id="8" name="Text Placeholder 7"/>
          <p:cNvSpPr>
            <a:spLocks noGrp="1"/>
          </p:cNvSpPr>
          <p:nvPr>
            <p:ph type="body" sz="quarter" idx="12"/>
          </p:nvPr>
        </p:nvSpPr>
        <p:spPr>
          <a:xfrm>
            <a:off x="358775" y="1327354"/>
            <a:ext cx="8424000" cy="4756645"/>
          </a:xfrm>
        </p:spPr>
        <p:txBody>
          <a:bodyPr/>
          <a:lstStyle/>
          <a:p>
            <a:r>
              <a:rPr lang="en-CA" sz="2000" dirty="0"/>
              <a:t>Site foreman who made discriminatory comments about the supervisor applied to have a Human Rights Tribunal complaint dismissed against him because he wasn’t in an employment relationship with the complainant. </a:t>
            </a:r>
          </a:p>
          <a:p>
            <a:r>
              <a:rPr lang="en-CA" sz="2000" b="1" dirty="0"/>
              <a:t>Issue 1: </a:t>
            </a:r>
            <a:r>
              <a:rPr lang="en-US" sz="2000" dirty="0"/>
              <a:t>Is the applicable standard of review correctness?</a:t>
            </a:r>
          </a:p>
          <a:p>
            <a:r>
              <a:rPr lang="en-CA" sz="2000" b="1" dirty="0" smtClean="0"/>
              <a:t>Answer</a:t>
            </a:r>
            <a:r>
              <a:rPr lang="en-CA" sz="2000" dirty="0" smtClean="0"/>
              <a:t>: 9-0 (</a:t>
            </a:r>
            <a:r>
              <a:rPr lang="en-CA" sz="2000" u="sng" dirty="0" smtClean="0"/>
              <a:t>Rowe</a:t>
            </a:r>
            <a:r>
              <a:rPr lang="en-CA" sz="2000" dirty="0" smtClean="0"/>
              <a:t>) </a:t>
            </a:r>
            <a:r>
              <a:rPr lang="en-CA" sz="2000" dirty="0"/>
              <a:t>– YES – </a:t>
            </a:r>
            <a:r>
              <a:rPr lang="en-CA" sz="2000" i="1" dirty="0" smtClean="0"/>
              <a:t>Administrative Tribunals Act</a:t>
            </a:r>
            <a:r>
              <a:rPr lang="en-CA" sz="2000" dirty="0" smtClean="0"/>
              <a:t>.</a:t>
            </a:r>
          </a:p>
        </p:txBody>
      </p:sp>
      <p:sp>
        <p:nvSpPr>
          <p:cNvPr id="3" name="Footer Placeholder 2"/>
          <p:cNvSpPr>
            <a:spLocks noGrp="1"/>
          </p:cNvSpPr>
          <p:nvPr>
            <p:ph type="ftr" sz="quarter" idx="13"/>
          </p:nvPr>
        </p:nvSpPr>
        <p:spPr/>
        <p:txBody>
          <a:bodyPr/>
          <a:lstStyle/>
          <a:p>
            <a:endParaRPr lang="en-CA" dirty="0"/>
          </a:p>
        </p:txBody>
      </p:sp>
    </p:spTree>
    <p:extLst>
      <p:ext uri="{BB962C8B-B14F-4D97-AF65-F5344CB8AC3E}">
        <p14:creationId xmlns:p14="http://schemas.microsoft.com/office/powerpoint/2010/main" val="2004221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Your burning questions answered:</a:t>
            </a:r>
            <a:endParaRPr lang="en-CA" dirty="0"/>
          </a:p>
        </p:txBody>
      </p:sp>
      <p:sp>
        <p:nvSpPr>
          <p:cNvPr id="5" name="Text Placeholder 4"/>
          <p:cNvSpPr>
            <a:spLocks noGrp="1"/>
          </p:cNvSpPr>
          <p:nvPr>
            <p:ph type="body" sz="half" idx="1"/>
          </p:nvPr>
        </p:nvSpPr>
        <p:spPr/>
        <p:txBody>
          <a:bodyPr/>
          <a:lstStyle/>
          <a:p>
            <a:endParaRPr lang="en-CA" dirty="0"/>
          </a:p>
          <a:p>
            <a:pPr marL="457200" indent="-457200">
              <a:buAutoNum type="arabicPeriod"/>
            </a:pPr>
            <a:r>
              <a:rPr lang="en-CA" dirty="0" smtClean="0"/>
              <a:t>What happened at the Supreme Court of Canada in 2017-2018? </a:t>
            </a:r>
          </a:p>
          <a:p>
            <a:pPr marL="457200" indent="-457200">
              <a:buAutoNum type="arabicPeriod"/>
            </a:pPr>
            <a:endParaRPr lang="en-CA" dirty="0" smtClean="0"/>
          </a:p>
          <a:p>
            <a:pPr marL="457200" indent="-457200">
              <a:buAutoNum type="arabicPeriod"/>
            </a:pPr>
            <a:r>
              <a:rPr lang="en-CA" dirty="0" smtClean="0"/>
              <a:t>What areas of law were updated that are relevant to </a:t>
            </a:r>
            <a:r>
              <a:rPr lang="en-CA" i="1" dirty="0" smtClean="0"/>
              <a:t>my </a:t>
            </a:r>
            <a:r>
              <a:rPr lang="en-CA" dirty="0" smtClean="0"/>
              <a:t>firm’s</a:t>
            </a:r>
            <a:r>
              <a:rPr lang="en-CA" i="1" dirty="0" smtClean="0"/>
              <a:t> </a:t>
            </a:r>
            <a:r>
              <a:rPr lang="en-CA" dirty="0" smtClean="0"/>
              <a:t>practice? </a:t>
            </a:r>
          </a:p>
          <a:p>
            <a:endParaRPr lang="en-CA" dirty="0"/>
          </a:p>
          <a:p>
            <a:r>
              <a:rPr lang="en-CA" dirty="0" smtClean="0"/>
              <a:t>But most importantly…</a:t>
            </a:r>
            <a:endParaRPr lang="en-CA" dirty="0"/>
          </a:p>
        </p:txBody>
      </p:sp>
      <p:sp>
        <p:nvSpPr>
          <p:cNvPr id="4" name="Slide Number Placeholder 3"/>
          <p:cNvSpPr>
            <a:spLocks noGrp="1"/>
          </p:cNvSpPr>
          <p:nvPr>
            <p:ph type="sldNum" sz="quarter" idx="11"/>
          </p:nvPr>
        </p:nvSpPr>
        <p:spPr/>
        <p:txBody>
          <a:bodyPr/>
          <a:lstStyle/>
          <a:p>
            <a:fld id="{8CD6B855-AF94-4410-87D9-64819B123F49}" type="slidenum">
              <a:rPr lang="en-CA" smtClean="0"/>
              <a:pPr/>
              <a:t>2</a:t>
            </a:fld>
            <a:endParaRPr lang="en-CA" dirty="0"/>
          </a:p>
        </p:txBody>
      </p:sp>
      <p:pic>
        <p:nvPicPr>
          <p:cNvPr id="1026" name="Picture 2" descr="C:\Users\nyl\Desktop\supreme.court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175" y="2213774"/>
            <a:ext cx="4648825" cy="3244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665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i="1" dirty="0"/>
              <a:t>British Columbia Human Rights Tribunal v. Schrenk</a:t>
            </a:r>
            <a:r>
              <a:rPr lang="en-US" b="1" dirty="0"/>
              <a:t>, 2017 SCC 62</a:t>
            </a:r>
            <a:endParaRPr lang="en-CA" b="1" i="1" dirty="0"/>
          </a:p>
        </p:txBody>
      </p:sp>
      <p:sp>
        <p:nvSpPr>
          <p:cNvPr id="4" name="Slide Number Placeholder 3"/>
          <p:cNvSpPr>
            <a:spLocks noGrp="1"/>
          </p:cNvSpPr>
          <p:nvPr>
            <p:ph type="sldNum" sz="quarter" idx="11"/>
          </p:nvPr>
        </p:nvSpPr>
        <p:spPr/>
        <p:txBody>
          <a:bodyPr/>
          <a:lstStyle/>
          <a:p>
            <a:fld id="{8CD6B855-AF94-4410-87D9-64819B123F49}" type="slidenum">
              <a:rPr lang="en-CA" smtClean="0"/>
              <a:pPr/>
              <a:t>20</a:t>
            </a:fld>
            <a:endParaRPr lang="en-CA" dirty="0"/>
          </a:p>
        </p:txBody>
      </p:sp>
      <p:sp>
        <p:nvSpPr>
          <p:cNvPr id="8" name="Text Placeholder 7"/>
          <p:cNvSpPr>
            <a:spLocks noGrp="1"/>
          </p:cNvSpPr>
          <p:nvPr>
            <p:ph type="body" sz="quarter" idx="12"/>
          </p:nvPr>
        </p:nvSpPr>
        <p:spPr>
          <a:xfrm>
            <a:off x="358775" y="1327354"/>
            <a:ext cx="8424000" cy="4756645"/>
          </a:xfrm>
        </p:spPr>
        <p:txBody>
          <a:bodyPr/>
          <a:lstStyle/>
          <a:p>
            <a:r>
              <a:rPr lang="en-CA" sz="2000" dirty="0"/>
              <a:t>Site foreman who made discriminatory comments about the supervisor applied to have a Human Rights Tribunal complaint dismissed against him because he wasn’t in an employment relationship with the complainant. </a:t>
            </a:r>
          </a:p>
          <a:p>
            <a:r>
              <a:rPr lang="en-CA" sz="2000" b="1" dirty="0"/>
              <a:t>Issue 1: </a:t>
            </a:r>
            <a:r>
              <a:rPr lang="en-US" sz="2000" dirty="0"/>
              <a:t>Is the applicable standard of review correctness?</a:t>
            </a:r>
          </a:p>
          <a:p>
            <a:r>
              <a:rPr lang="en-CA" sz="2000" b="1" dirty="0"/>
              <a:t>Answer</a:t>
            </a:r>
            <a:r>
              <a:rPr lang="en-CA" sz="2000" dirty="0"/>
              <a:t>: 9-0 (</a:t>
            </a:r>
            <a:r>
              <a:rPr lang="en-CA" sz="2000" u="sng" dirty="0"/>
              <a:t>Rowe</a:t>
            </a:r>
            <a:r>
              <a:rPr lang="en-CA" sz="2000" dirty="0"/>
              <a:t>) – YES– </a:t>
            </a:r>
            <a:r>
              <a:rPr lang="en-CA" sz="2000" i="1" dirty="0"/>
              <a:t>Administrative Tribunals Act</a:t>
            </a:r>
            <a:r>
              <a:rPr lang="en-CA" sz="2000" dirty="0"/>
              <a:t>.</a:t>
            </a:r>
          </a:p>
          <a:p>
            <a:r>
              <a:rPr lang="en-CA" sz="2000" b="1" dirty="0" smtClean="0"/>
              <a:t>Issue 2:</a:t>
            </a:r>
            <a:r>
              <a:rPr lang="en-CA" sz="2000" dirty="0" smtClean="0"/>
              <a:t> </a:t>
            </a:r>
            <a:r>
              <a:rPr lang="en-US" sz="2000" dirty="0"/>
              <a:t>Can discrimination “regarding employment” ever be perpetrated by someone other than the complainant’s </a:t>
            </a:r>
            <a:r>
              <a:rPr lang="en-US" sz="2000" dirty="0" smtClean="0"/>
              <a:t>employer?</a:t>
            </a:r>
            <a:r>
              <a:rPr lang="en-CA" sz="2000" b="1" dirty="0" smtClean="0"/>
              <a:t> </a:t>
            </a:r>
            <a:endParaRPr lang="en-CA" sz="2000" b="1" dirty="0"/>
          </a:p>
        </p:txBody>
      </p:sp>
      <p:sp>
        <p:nvSpPr>
          <p:cNvPr id="3" name="Footer Placeholder 2"/>
          <p:cNvSpPr>
            <a:spLocks noGrp="1"/>
          </p:cNvSpPr>
          <p:nvPr>
            <p:ph type="ftr" sz="quarter" idx="13"/>
          </p:nvPr>
        </p:nvSpPr>
        <p:spPr/>
        <p:txBody>
          <a:bodyPr/>
          <a:lstStyle/>
          <a:p>
            <a:endParaRPr lang="en-CA" dirty="0"/>
          </a:p>
        </p:txBody>
      </p:sp>
    </p:spTree>
    <p:extLst>
      <p:ext uri="{BB962C8B-B14F-4D97-AF65-F5344CB8AC3E}">
        <p14:creationId xmlns:p14="http://schemas.microsoft.com/office/powerpoint/2010/main" val="1721453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i="1" dirty="0"/>
              <a:t>British Columbia Human Rights Tribunal v. Schrenk</a:t>
            </a:r>
            <a:r>
              <a:rPr lang="en-US" b="1" dirty="0"/>
              <a:t>, 2017 SCC 62</a:t>
            </a:r>
            <a:endParaRPr lang="en-CA" b="1" i="1" dirty="0"/>
          </a:p>
        </p:txBody>
      </p:sp>
      <p:sp>
        <p:nvSpPr>
          <p:cNvPr id="4" name="Slide Number Placeholder 3"/>
          <p:cNvSpPr>
            <a:spLocks noGrp="1"/>
          </p:cNvSpPr>
          <p:nvPr>
            <p:ph type="sldNum" sz="quarter" idx="11"/>
          </p:nvPr>
        </p:nvSpPr>
        <p:spPr/>
        <p:txBody>
          <a:bodyPr/>
          <a:lstStyle/>
          <a:p>
            <a:fld id="{8CD6B855-AF94-4410-87D9-64819B123F49}" type="slidenum">
              <a:rPr lang="en-CA" smtClean="0"/>
              <a:pPr/>
              <a:t>21</a:t>
            </a:fld>
            <a:endParaRPr lang="en-CA" dirty="0"/>
          </a:p>
        </p:txBody>
      </p:sp>
      <p:sp>
        <p:nvSpPr>
          <p:cNvPr id="8" name="Text Placeholder 7"/>
          <p:cNvSpPr>
            <a:spLocks noGrp="1"/>
          </p:cNvSpPr>
          <p:nvPr>
            <p:ph type="body" sz="quarter" idx="12"/>
          </p:nvPr>
        </p:nvSpPr>
        <p:spPr>
          <a:xfrm>
            <a:off x="358775" y="1366684"/>
            <a:ext cx="8424000" cy="4717315"/>
          </a:xfrm>
        </p:spPr>
        <p:txBody>
          <a:bodyPr/>
          <a:lstStyle/>
          <a:p>
            <a:r>
              <a:rPr lang="en-CA" sz="2000" dirty="0"/>
              <a:t>Site foreman who made discriminatory comments about the supervisor applied to have a Human Rights Tribunal complaint dismissed against him because he wasn’t in an employment relationship with the complainant. </a:t>
            </a:r>
          </a:p>
          <a:p>
            <a:r>
              <a:rPr lang="en-CA" sz="2000" b="1" dirty="0"/>
              <a:t>Issue 1: </a:t>
            </a:r>
            <a:r>
              <a:rPr lang="en-US" sz="2000" dirty="0"/>
              <a:t>Is the applicable standard of review correctness?</a:t>
            </a:r>
          </a:p>
          <a:p>
            <a:r>
              <a:rPr lang="en-CA" sz="2000" b="1" dirty="0"/>
              <a:t>Answer</a:t>
            </a:r>
            <a:r>
              <a:rPr lang="en-CA" sz="2000" dirty="0"/>
              <a:t>: 9-0 (</a:t>
            </a:r>
            <a:r>
              <a:rPr lang="en-CA" sz="2000" u="sng" dirty="0"/>
              <a:t>Rowe</a:t>
            </a:r>
            <a:r>
              <a:rPr lang="en-CA" sz="2000" dirty="0"/>
              <a:t>) – </a:t>
            </a:r>
            <a:r>
              <a:rPr lang="en-CA" sz="2000" dirty="0" smtClean="0"/>
              <a:t>YES – </a:t>
            </a:r>
            <a:r>
              <a:rPr lang="en-CA" sz="2000" i="1" dirty="0"/>
              <a:t>Administrative Tribunals Act</a:t>
            </a:r>
            <a:r>
              <a:rPr lang="en-CA" sz="2000" dirty="0"/>
              <a:t>.</a:t>
            </a:r>
          </a:p>
          <a:p>
            <a:r>
              <a:rPr lang="en-CA" sz="2000" b="1" dirty="0"/>
              <a:t>Issue 2:</a:t>
            </a:r>
            <a:r>
              <a:rPr lang="en-CA" sz="2000" dirty="0"/>
              <a:t> </a:t>
            </a:r>
            <a:r>
              <a:rPr lang="en-US" sz="2000" dirty="0"/>
              <a:t>Can discrimination “regarding employment” ever be perpetrated by someone other than the complainant’s employer?</a:t>
            </a:r>
            <a:r>
              <a:rPr lang="en-CA" sz="2000" b="1" dirty="0"/>
              <a:t> </a:t>
            </a:r>
            <a:endParaRPr lang="en-CA" sz="2000" b="1" dirty="0" smtClean="0"/>
          </a:p>
          <a:p>
            <a:r>
              <a:rPr lang="en-CA" sz="2000" b="1" dirty="0" smtClean="0"/>
              <a:t>Answer:</a:t>
            </a:r>
            <a:r>
              <a:rPr lang="en-CA" sz="2000" dirty="0" smtClean="0"/>
              <a:t> </a:t>
            </a:r>
            <a:r>
              <a:rPr lang="en-CA" sz="2000" dirty="0"/>
              <a:t>6-3 (</a:t>
            </a:r>
            <a:r>
              <a:rPr lang="en-CA" sz="2000" u="sng" dirty="0"/>
              <a:t>Rowe</a:t>
            </a:r>
            <a:r>
              <a:rPr lang="en-CA" sz="2000" dirty="0" smtClean="0"/>
              <a:t>)* – YES - </a:t>
            </a:r>
            <a:r>
              <a:rPr lang="en-US" sz="2000" dirty="0"/>
              <a:t>T</a:t>
            </a:r>
            <a:r>
              <a:rPr lang="en-US" sz="2000" dirty="0" smtClean="0"/>
              <a:t>he phrase </a:t>
            </a:r>
            <a:r>
              <a:rPr lang="en-US" sz="2000" dirty="0"/>
              <a:t>“regarding employment” does not solely prohibit discrimination within hierarchical workplace relationships. There just has to be a sufficient nexus to the employment context</a:t>
            </a:r>
            <a:r>
              <a:rPr lang="en-US" sz="2000" dirty="0" smtClean="0"/>
              <a:t>. “Employment” is a context, not a relationship.</a:t>
            </a:r>
          </a:p>
          <a:p>
            <a:r>
              <a:rPr lang="en-US" altLang="en-US" sz="2000" dirty="0">
                <a:cs typeface="Arial" charset="0"/>
              </a:rPr>
              <a:t>*Concurrence (</a:t>
            </a:r>
            <a:r>
              <a:rPr lang="en-US" altLang="en-US" sz="2000" u="sng" dirty="0">
                <a:cs typeface="Arial" charset="0"/>
              </a:rPr>
              <a:t>Abella)</a:t>
            </a:r>
            <a:r>
              <a:rPr lang="en-US" altLang="en-US" sz="2000" dirty="0">
                <a:cs typeface="Arial" charset="0"/>
              </a:rPr>
              <a:t>: Look at our human rights principles, not just what the Code says</a:t>
            </a:r>
          </a:p>
          <a:p>
            <a:r>
              <a:rPr lang="en-US" sz="2000" dirty="0" smtClean="0"/>
              <a:t>Dissent (</a:t>
            </a:r>
            <a:r>
              <a:rPr lang="en-US" sz="2000" u="sng" dirty="0" smtClean="0"/>
              <a:t>McLachlin</a:t>
            </a:r>
            <a:r>
              <a:rPr lang="en-US" sz="2000" dirty="0" smtClean="0"/>
              <a:t>): Harasser must have some power or authority over the complainant. Employment is a relationship.</a:t>
            </a:r>
            <a:endParaRPr lang="en-CA" sz="2000" dirty="0"/>
          </a:p>
          <a:p>
            <a:endParaRPr lang="en-CA" b="1" dirty="0"/>
          </a:p>
        </p:txBody>
      </p:sp>
      <p:sp>
        <p:nvSpPr>
          <p:cNvPr id="3" name="Footer Placeholder 2"/>
          <p:cNvSpPr>
            <a:spLocks noGrp="1"/>
          </p:cNvSpPr>
          <p:nvPr>
            <p:ph type="ftr" sz="quarter" idx="13"/>
          </p:nvPr>
        </p:nvSpPr>
        <p:spPr/>
        <p:txBody>
          <a:bodyPr/>
          <a:lstStyle/>
          <a:p>
            <a:endParaRPr lang="en-CA" dirty="0"/>
          </a:p>
        </p:txBody>
      </p:sp>
    </p:spTree>
    <p:extLst>
      <p:ext uri="{BB962C8B-B14F-4D97-AF65-F5344CB8AC3E}">
        <p14:creationId xmlns:p14="http://schemas.microsoft.com/office/powerpoint/2010/main" val="2953050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530975"/>
            <a:ext cx="179388" cy="179388"/>
          </a:xfrm>
        </p:spPr>
        <p:txBody>
          <a:bodyPr/>
          <a:lstStyle/>
          <a:p>
            <a:fld id="{8CD6B855-AF94-4410-87D9-64819B123F49}" type="slidenum">
              <a:rPr lang="en-CA" smtClean="0"/>
              <a:pPr/>
              <a:t>22</a:t>
            </a:fld>
            <a:endParaRPr lang="en-CA" dirty="0"/>
          </a:p>
        </p:txBody>
      </p:sp>
      <p:pic>
        <p:nvPicPr>
          <p:cNvPr id="2050" name="Picture 2" descr="C:\Users\nyl\Desktop\aboriginal-law.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4369" y="-1"/>
            <a:ext cx="14287498" cy="80390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190501"/>
            <a:ext cx="4924426" cy="1384995"/>
          </a:xfrm>
          <a:prstGeom prst="rect">
            <a:avLst/>
          </a:prstGeom>
          <a:noFill/>
        </p:spPr>
        <p:txBody>
          <a:bodyPr wrap="square" rtlCol="0">
            <a:spAutoFit/>
          </a:bodyPr>
          <a:lstStyle/>
          <a:p>
            <a:r>
              <a:rPr lang="en-CA" sz="2800" b="1" dirty="0" smtClean="0">
                <a:solidFill>
                  <a:srgbClr val="FF0000"/>
                </a:solidFill>
              </a:rPr>
              <a:t>4.  </a:t>
            </a:r>
            <a:r>
              <a:rPr lang="en-CA" sz="2800" b="1" dirty="0">
                <a:solidFill>
                  <a:srgbClr val="FF0000"/>
                </a:solidFill>
              </a:rPr>
              <a:t>Aboriginal Law</a:t>
            </a:r>
            <a:br>
              <a:rPr lang="en-CA" sz="2800" b="1" dirty="0">
                <a:solidFill>
                  <a:srgbClr val="FF0000"/>
                </a:solidFill>
              </a:rPr>
            </a:br>
            <a:r>
              <a:rPr lang="en-CA" sz="2800" b="1" i="1" dirty="0">
                <a:solidFill>
                  <a:srgbClr val="FF0000"/>
                </a:solidFill>
              </a:rPr>
              <a:t>(or, wait now we don’t have to consult?)</a:t>
            </a:r>
            <a:endParaRPr lang="en-CA" sz="2800" b="1" dirty="0">
              <a:solidFill>
                <a:srgbClr val="FF0000"/>
              </a:solidFill>
            </a:endParaRPr>
          </a:p>
        </p:txBody>
      </p:sp>
    </p:spTree>
    <p:extLst>
      <p:ext uri="{BB962C8B-B14F-4D97-AF65-F5344CB8AC3E}">
        <p14:creationId xmlns:p14="http://schemas.microsoft.com/office/powerpoint/2010/main" val="449778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sz="2400" b="1" i="1" dirty="0"/>
              <a:t>Williams Lake Indian Band v. Canada (Aboriginal Affairs and Northern Development)</a:t>
            </a:r>
            <a:r>
              <a:rPr lang="en-CA" sz="2400" b="1" dirty="0"/>
              <a:t>, 2018 SCC 4</a:t>
            </a:r>
            <a:endParaRPr lang="en-CA" sz="2400" dirty="0"/>
          </a:p>
        </p:txBody>
      </p:sp>
      <p:sp>
        <p:nvSpPr>
          <p:cNvPr id="4" name="Text Placeholder 3"/>
          <p:cNvSpPr>
            <a:spLocks noGrp="1"/>
          </p:cNvSpPr>
          <p:nvPr>
            <p:ph type="body" sz="quarter" idx="12"/>
          </p:nvPr>
        </p:nvSpPr>
        <p:spPr>
          <a:xfrm>
            <a:off x="191386" y="935037"/>
            <a:ext cx="8591389" cy="5487027"/>
          </a:xfrm>
        </p:spPr>
        <p:txBody>
          <a:bodyPr/>
          <a:lstStyle/>
          <a:p>
            <a:endParaRPr lang="en-CA" dirty="0" smtClean="0"/>
          </a:p>
          <a:p>
            <a:r>
              <a:rPr lang="en-CA" sz="1800" dirty="0" smtClean="0"/>
              <a:t>Judicial review of the Specific Claims Tribunal’s decision finding that the Williams Lake Indian Band had established a specific claim for compensation for the Crown’s failure to protect their lands both before and after British Columbia was admitted into Confederation. </a:t>
            </a:r>
          </a:p>
          <a:p>
            <a:r>
              <a:rPr lang="en-CA" sz="1800" b="1" dirty="0" smtClean="0"/>
              <a:t>Issue 1:</a:t>
            </a:r>
            <a:r>
              <a:rPr lang="en-CA" sz="1800" dirty="0" smtClean="0"/>
              <a:t> </a:t>
            </a:r>
            <a:r>
              <a:rPr lang="en-CA" sz="1800" dirty="0"/>
              <a:t>Before British Columbia’s entry into Confederation, did the </a:t>
            </a:r>
            <a:r>
              <a:rPr lang="en-CA" sz="1800" dirty="0" smtClean="0"/>
              <a:t>Imperial Crown breach </a:t>
            </a:r>
            <a:r>
              <a:rPr lang="en-CA" sz="1800" dirty="0"/>
              <a:t>a fiduciary duty </a:t>
            </a:r>
            <a:r>
              <a:rPr lang="en-CA" sz="1800" dirty="0" smtClean="0"/>
              <a:t>owed to </a:t>
            </a:r>
            <a:r>
              <a:rPr lang="en-CA" sz="1800" dirty="0"/>
              <a:t>the Williams Lake </a:t>
            </a:r>
            <a:r>
              <a:rPr lang="en-CA" sz="1800" dirty="0" smtClean="0"/>
              <a:t>Band?</a:t>
            </a:r>
            <a:endParaRPr lang="en-CA" sz="1800" dirty="0"/>
          </a:p>
          <a:p>
            <a:endParaRPr lang="en-CA" dirty="0" smtClean="0"/>
          </a:p>
        </p:txBody>
      </p:sp>
    </p:spTree>
    <p:extLst>
      <p:ext uri="{BB962C8B-B14F-4D97-AF65-F5344CB8AC3E}">
        <p14:creationId xmlns:p14="http://schemas.microsoft.com/office/powerpoint/2010/main" val="3872346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CD6B855-AF94-4410-87D9-64819B123F49}" type="slidenum">
              <a:rPr lang="en-CA" smtClean="0"/>
              <a:pPr/>
              <a:t>24</a:t>
            </a:fld>
            <a:endParaRPr lang="en-CA" dirty="0"/>
          </a:p>
        </p:txBody>
      </p:sp>
      <p:sp>
        <p:nvSpPr>
          <p:cNvPr id="3" name="Footer Placeholder 2"/>
          <p:cNvSpPr>
            <a:spLocks noGrp="1"/>
          </p:cNvSpPr>
          <p:nvPr>
            <p:ph type="ftr" sz="quarter" idx="13"/>
          </p:nvPr>
        </p:nvSpPr>
        <p:spPr/>
        <p:txBody>
          <a:bodyPr/>
          <a:lstStyle/>
          <a:p>
            <a:endParaRPr lang="en-CA" dirty="0"/>
          </a:p>
        </p:txBody>
      </p:sp>
      <p:sp>
        <p:nvSpPr>
          <p:cNvPr id="13" name="Title 2"/>
          <p:cNvSpPr>
            <a:spLocks noGrp="1"/>
          </p:cNvSpPr>
          <p:nvPr>
            <p:ph type="title"/>
          </p:nvPr>
        </p:nvSpPr>
        <p:spPr>
          <a:xfrm>
            <a:off x="358775" y="431800"/>
            <a:ext cx="8424000" cy="503238"/>
          </a:xfrm>
        </p:spPr>
        <p:txBody>
          <a:bodyPr/>
          <a:lstStyle/>
          <a:p>
            <a:r>
              <a:rPr lang="en-CA" sz="2400" b="1" i="1" dirty="0"/>
              <a:t>Williams Lake Indian Band v. Canada (Aboriginal Affairs and Northern Development)</a:t>
            </a:r>
            <a:r>
              <a:rPr lang="en-CA" sz="2400" b="1" dirty="0"/>
              <a:t>, 2018 SCC 4</a:t>
            </a:r>
            <a:endParaRPr lang="en-CA" sz="2400" dirty="0"/>
          </a:p>
        </p:txBody>
      </p:sp>
      <p:sp>
        <p:nvSpPr>
          <p:cNvPr id="14" name="Text Placeholder 3"/>
          <p:cNvSpPr>
            <a:spLocks noGrp="1"/>
          </p:cNvSpPr>
          <p:nvPr>
            <p:ph type="body" sz="quarter" idx="12"/>
          </p:nvPr>
        </p:nvSpPr>
        <p:spPr>
          <a:xfrm>
            <a:off x="191386" y="935037"/>
            <a:ext cx="8591389" cy="5487027"/>
          </a:xfrm>
        </p:spPr>
        <p:txBody>
          <a:bodyPr/>
          <a:lstStyle/>
          <a:p>
            <a:endParaRPr lang="en-CA" dirty="0" smtClean="0"/>
          </a:p>
          <a:p>
            <a:r>
              <a:rPr lang="en-CA" sz="1800" dirty="0" smtClean="0"/>
              <a:t>Judicial review of the Specific Claims Tribunal’s decision finding that Williams Lake Indian Band had established a specific claim for compensation for the Crown’s failure to protect their lands both before and after British Columbia was admitted into Confederation. </a:t>
            </a:r>
          </a:p>
          <a:p>
            <a:r>
              <a:rPr lang="en-CA" sz="1800" b="1" dirty="0"/>
              <a:t>Issue 1:</a:t>
            </a:r>
            <a:r>
              <a:rPr lang="en-CA" sz="1800" dirty="0"/>
              <a:t> Before British Columbia’s entry into Confederation, did the </a:t>
            </a:r>
            <a:r>
              <a:rPr lang="en-CA" sz="1800" dirty="0" smtClean="0"/>
              <a:t>Imperial Crown </a:t>
            </a:r>
            <a:r>
              <a:rPr lang="en-CA" sz="1800" dirty="0"/>
              <a:t>breach a fiduciary duty owed to the Williams Lake Band?</a:t>
            </a:r>
          </a:p>
          <a:p>
            <a:r>
              <a:rPr lang="en-CA" sz="1800" b="1" dirty="0" smtClean="0"/>
              <a:t>Answer</a:t>
            </a:r>
            <a:r>
              <a:rPr lang="en-CA" sz="1800" b="1" dirty="0"/>
              <a:t>: </a:t>
            </a:r>
            <a:r>
              <a:rPr lang="en-CA" sz="1800" dirty="0" smtClean="0"/>
              <a:t>9-0*</a:t>
            </a:r>
            <a:r>
              <a:rPr lang="en-CA" sz="1800" b="1" dirty="0" smtClean="0"/>
              <a:t> </a:t>
            </a:r>
            <a:r>
              <a:rPr lang="en-CA" sz="1800" dirty="0" smtClean="0"/>
              <a:t>(</a:t>
            </a:r>
            <a:r>
              <a:rPr lang="en-CA" sz="1800" u="sng" dirty="0" smtClean="0"/>
              <a:t>Wagner</a:t>
            </a:r>
            <a:r>
              <a:rPr lang="en-CA" sz="1800" dirty="0" smtClean="0"/>
              <a:t>) </a:t>
            </a:r>
            <a:r>
              <a:rPr lang="en-CA" sz="1800" dirty="0"/>
              <a:t>– </a:t>
            </a:r>
            <a:r>
              <a:rPr lang="en-CA" sz="1800" dirty="0" smtClean="0"/>
              <a:t>YES – </a:t>
            </a:r>
            <a:r>
              <a:rPr lang="en-CA" sz="1800" dirty="0"/>
              <a:t>A </a:t>
            </a:r>
            <a:r>
              <a:rPr lang="en-CA" sz="1800" i="1" dirty="0"/>
              <a:t>sui generis</a:t>
            </a:r>
            <a:r>
              <a:rPr lang="en-CA" sz="1800" dirty="0"/>
              <a:t> fiduciary obligation will exist where the Crown takes discretionary control over a specific and cognizable Indigenous </a:t>
            </a:r>
            <a:r>
              <a:rPr lang="en-CA" sz="1800" dirty="0" smtClean="0"/>
              <a:t>interest, as under Proclamation 15.</a:t>
            </a:r>
          </a:p>
          <a:p>
            <a:endParaRPr lang="en-CA" dirty="0"/>
          </a:p>
          <a:p>
            <a:endParaRPr lang="en-CA" dirty="0" smtClean="0"/>
          </a:p>
        </p:txBody>
      </p:sp>
      <p:sp>
        <p:nvSpPr>
          <p:cNvPr id="15" name="Rectangle 14"/>
          <p:cNvSpPr/>
          <p:nvPr/>
        </p:nvSpPr>
        <p:spPr>
          <a:xfrm>
            <a:off x="191386" y="5884069"/>
            <a:ext cx="5370214" cy="369332"/>
          </a:xfrm>
          <a:prstGeom prst="rect">
            <a:avLst/>
          </a:prstGeom>
        </p:spPr>
        <p:txBody>
          <a:bodyPr wrap="square">
            <a:spAutoFit/>
          </a:bodyPr>
          <a:lstStyle/>
          <a:p>
            <a:r>
              <a:rPr lang="en-CA" dirty="0" smtClean="0">
                <a:solidFill>
                  <a:srgbClr val="FF0000"/>
                </a:solidFill>
              </a:rPr>
              <a:t>*5-2-2 </a:t>
            </a:r>
            <a:r>
              <a:rPr lang="en-CA" dirty="0">
                <a:solidFill>
                  <a:srgbClr val="FF0000"/>
                </a:solidFill>
              </a:rPr>
              <a:t>decision, but </a:t>
            </a:r>
            <a:r>
              <a:rPr lang="en-CA" dirty="0" smtClean="0">
                <a:solidFill>
                  <a:srgbClr val="FF0000"/>
                </a:solidFill>
              </a:rPr>
              <a:t>dissents are on </a:t>
            </a:r>
            <a:r>
              <a:rPr lang="en-CA" dirty="0">
                <a:solidFill>
                  <a:srgbClr val="FF0000"/>
                </a:solidFill>
              </a:rPr>
              <a:t>other grounds</a:t>
            </a:r>
          </a:p>
        </p:txBody>
      </p:sp>
    </p:spTree>
    <p:extLst>
      <p:ext uri="{BB962C8B-B14F-4D97-AF65-F5344CB8AC3E}">
        <p14:creationId xmlns:p14="http://schemas.microsoft.com/office/powerpoint/2010/main" val="1811295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CD6B855-AF94-4410-87D9-64819B123F49}" type="slidenum">
              <a:rPr lang="en-CA" smtClean="0"/>
              <a:pPr/>
              <a:t>25</a:t>
            </a:fld>
            <a:endParaRPr lang="en-CA" dirty="0"/>
          </a:p>
        </p:txBody>
      </p:sp>
      <p:sp>
        <p:nvSpPr>
          <p:cNvPr id="3" name="Footer Placeholder 2"/>
          <p:cNvSpPr>
            <a:spLocks noGrp="1"/>
          </p:cNvSpPr>
          <p:nvPr>
            <p:ph type="ftr" sz="quarter" idx="13"/>
          </p:nvPr>
        </p:nvSpPr>
        <p:spPr/>
        <p:txBody>
          <a:bodyPr/>
          <a:lstStyle/>
          <a:p>
            <a:endParaRPr lang="en-CA" dirty="0"/>
          </a:p>
        </p:txBody>
      </p:sp>
      <p:sp>
        <p:nvSpPr>
          <p:cNvPr id="13" name="Title 2"/>
          <p:cNvSpPr>
            <a:spLocks noGrp="1"/>
          </p:cNvSpPr>
          <p:nvPr>
            <p:ph type="title"/>
          </p:nvPr>
        </p:nvSpPr>
        <p:spPr>
          <a:xfrm>
            <a:off x="358775" y="431800"/>
            <a:ext cx="8424000" cy="503238"/>
          </a:xfrm>
        </p:spPr>
        <p:txBody>
          <a:bodyPr/>
          <a:lstStyle/>
          <a:p>
            <a:r>
              <a:rPr lang="en-CA" sz="2400" b="1" i="1" dirty="0"/>
              <a:t>Williams Lake Indian Band v. Canada (Aboriginal Affairs and Northern Development)</a:t>
            </a:r>
            <a:r>
              <a:rPr lang="en-CA" sz="2400" b="1" dirty="0"/>
              <a:t>, 2018 SCC 4</a:t>
            </a:r>
            <a:endParaRPr lang="en-CA" sz="2400" dirty="0"/>
          </a:p>
        </p:txBody>
      </p:sp>
      <p:sp>
        <p:nvSpPr>
          <p:cNvPr id="14" name="Text Placeholder 3"/>
          <p:cNvSpPr>
            <a:spLocks noGrp="1"/>
          </p:cNvSpPr>
          <p:nvPr>
            <p:ph type="body" sz="quarter" idx="12"/>
          </p:nvPr>
        </p:nvSpPr>
        <p:spPr>
          <a:xfrm>
            <a:off x="191386" y="935037"/>
            <a:ext cx="8591389" cy="5487027"/>
          </a:xfrm>
        </p:spPr>
        <p:txBody>
          <a:bodyPr/>
          <a:lstStyle/>
          <a:p>
            <a:endParaRPr lang="en-CA" dirty="0" smtClean="0"/>
          </a:p>
          <a:p>
            <a:r>
              <a:rPr lang="en-CA" sz="1800" dirty="0" smtClean="0"/>
              <a:t>Judicial review of the Specific Claims Tribunal’s decision finding that Williams Lake Indian Band had established a specific claim for compensation for the Crown’s failure to protect their lands both before and after British Columbia was admitted into Confederation. </a:t>
            </a:r>
          </a:p>
          <a:p>
            <a:r>
              <a:rPr lang="en-CA" sz="1800" b="1" dirty="0"/>
              <a:t>Issue 1:</a:t>
            </a:r>
            <a:r>
              <a:rPr lang="en-CA" sz="1800" dirty="0"/>
              <a:t> Before British Columbia’s entry into Confederation, did the </a:t>
            </a:r>
            <a:r>
              <a:rPr lang="en-CA" sz="1800" dirty="0" smtClean="0"/>
              <a:t>Imperial Crown owe and breach </a:t>
            </a:r>
            <a:r>
              <a:rPr lang="en-CA" sz="1800" dirty="0"/>
              <a:t>a fiduciary duty owed to the Williams Lake Band?</a:t>
            </a:r>
          </a:p>
          <a:p>
            <a:r>
              <a:rPr lang="en-CA" sz="1800" b="1" dirty="0" smtClean="0"/>
              <a:t>Answer</a:t>
            </a:r>
            <a:r>
              <a:rPr lang="en-CA" sz="1800" b="1" dirty="0"/>
              <a:t>: </a:t>
            </a:r>
            <a:r>
              <a:rPr lang="en-CA" sz="1800" dirty="0" smtClean="0"/>
              <a:t>9-0*</a:t>
            </a:r>
            <a:r>
              <a:rPr lang="en-CA" sz="1800" b="1" dirty="0" smtClean="0"/>
              <a:t> </a:t>
            </a:r>
            <a:r>
              <a:rPr lang="en-CA" sz="1800" dirty="0" smtClean="0"/>
              <a:t>(</a:t>
            </a:r>
            <a:r>
              <a:rPr lang="en-CA" sz="1800" u="sng" dirty="0" smtClean="0"/>
              <a:t>Wagner</a:t>
            </a:r>
            <a:r>
              <a:rPr lang="en-CA" sz="1800" dirty="0" smtClean="0"/>
              <a:t>) </a:t>
            </a:r>
            <a:r>
              <a:rPr lang="en-CA" sz="1800" dirty="0"/>
              <a:t>– </a:t>
            </a:r>
            <a:r>
              <a:rPr lang="en-CA" sz="1800" dirty="0" smtClean="0"/>
              <a:t>YES – </a:t>
            </a:r>
            <a:r>
              <a:rPr lang="en-CA" sz="1800" dirty="0"/>
              <a:t>A </a:t>
            </a:r>
            <a:r>
              <a:rPr lang="en-CA" sz="1800" i="1" dirty="0"/>
              <a:t>sui generis</a:t>
            </a:r>
            <a:r>
              <a:rPr lang="en-CA" sz="1800" dirty="0"/>
              <a:t> fiduciary obligation will exist where the Crown takes discretionary control over a specific and cognizable Indigenous </a:t>
            </a:r>
            <a:r>
              <a:rPr lang="en-CA" sz="1800" dirty="0" smtClean="0"/>
              <a:t>interest, as under Proclamation 15.</a:t>
            </a:r>
          </a:p>
          <a:p>
            <a:r>
              <a:rPr lang="en-CA" sz="1800" b="1" dirty="0"/>
              <a:t>Issue </a:t>
            </a:r>
            <a:r>
              <a:rPr lang="en-CA" sz="1800" b="1" dirty="0" smtClean="0"/>
              <a:t>2:</a:t>
            </a:r>
            <a:r>
              <a:rPr lang="en-CA" sz="1800" dirty="0" smtClean="0"/>
              <a:t> After British </a:t>
            </a:r>
            <a:r>
              <a:rPr lang="en-CA" sz="1800" dirty="0"/>
              <a:t>Columbia’s entry into Confederation, did the </a:t>
            </a:r>
            <a:r>
              <a:rPr lang="en-CA" sz="1800" dirty="0" smtClean="0"/>
              <a:t>Federal Crown owe and breach </a:t>
            </a:r>
            <a:r>
              <a:rPr lang="en-CA" sz="1800" dirty="0"/>
              <a:t>a fiduciary duty owed to the Williams Lake Band?</a:t>
            </a:r>
          </a:p>
          <a:p>
            <a:endParaRPr lang="en-CA" dirty="0"/>
          </a:p>
          <a:p>
            <a:endParaRPr lang="en-CA" dirty="0" smtClean="0"/>
          </a:p>
        </p:txBody>
      </p:sp>
    </p:spTree>
    <p:extLst>
      <p:ext uri="{BB962C8B-B14F-4D97-AF65-F5344CB8AC3E}">
        <p14:creationId xmlns:p14="http://schemas.microsoft.com/office/powerpoint/2010/main" val="2277129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CD6B855-AF94-4410-87D9-64819B123F49}" type="slidenum">
              <a:rPr lang="en-CA" smtClean="0"/>
              <a:pPr/>
              <a:t>26</a:t>
            </a:fld>
            <a:endParaRPr lang="en-CA" dirty="0"/>
          </a:p>
        </p:txBody>
      </p:sp>
      <p:sp>
        <p:nvSpPr>
          <p:cNvPr id="3" name="Footer Placeholder 2"/>
          <p:cNvSpPr>
            <a:spLocks noGrp="1"/>
          </p:cNvSpPr>
          <p:nvPr>
            <p:ph type="ftr" sz="quarter" idx="13"/>
          </p:nvPr>
        </p:nvSpPr>
        <p:spPr/>
        <p:txBody>
          <a:bodyPr/>
          <a:lstStyle/>
          <a:p>
            <a:endParaRPr lang="en-CA" dirty="0"/>
          </a:p>
        </p:txBody>
      </p:sp>
      <p:sp>
        <p:nvSpPr>
          <p:cNvPr id="13" name="Title 2"/>
          <p:cNvSpPr>
            <a:spLocks noGrp="1"/>
          </p:cNvSpPr>
          <p:nvPr>
            <p:ph type="title"/>
          </p:nvPr>
        </p:nvSpPr>
        <p:spPr>
          <a:xfrm>
            <a:off x="358775" y="431800"/>
            <a:ext cx="8424000" cy="503238"/>
          </a:xfrm>
        </p:spPr>
        <p:txBody>
          <a:bodyPr/>
          <a:lstStyle/>
          <a:p>
            <a:r>
              <a:rPr lang="en-CA" sz="2400" b="1" i="1" dirty="0"/>
              <a:t>Williams Lake Indian Band v. Canada (Aboriginal Affairs and Northern Development)</a:t>
            </a:r>
            <a:r>
              <a:rPr lang="en-CA" sz="2400" b="1" dirty="0"/>
              <a:t>, 2018 SCC 4</a:t>
            </a:r>
            <a:endParaRPr lang="en-CA" sz="2400" dirty="0"/>
          </a:p>
        </p:txBody>
      </p:sp>
      <p:sp>
        <p:nvSpPr>
          <p:cNvPr id="14" name="Text Placeholder 3"/>
          <p:cNvSpPr>
            <a:spLocks noGrp="1"/>
          </p:cNvSpPr>
          <p:nvPr>
            <p:ph type="body" sz="quarter" idx="12"/>
          </p:nvPr>
        </p:nvSpPr>
        <p:spPr>
          <a:xfrm>
            <a:off x="191386" y="935037"/>
            <a:ext cx="8591389" cy="5487027"/>
          </a:xfrm>
        </p:spPr>
        <p:txBody>
          <a:bodyPr/>
          <a:lstStyle/>
          <a:p>
            <a:endParaRPr lang="en-CA" sz="1800" dirty="0" smtClean="0"/>
          </a:p>
          <a:p>
            <a:r>
              <a:rPr lang="en-CA" sz="1800" dirty="0" smtClean="0"/>
              <a:t>Judicial review of the Specific Claims Tribunal’s decision finding that Williams Lake Indian Band had established a specific claim for compensation for the Crown’s failure to protect their lands both before and after British Columbia was admitted into Confederation. </a:t>
            </a:r>
          </a:p>
          <a:p>
            <a:r>
              <a:rPr lang="en-CA" sz="1800" b="1" dirty="0"/>
              <a:t>Issue 1:</a:t>
            </a:r>
            <a:r>
              <a:rPr lang="en-CA" sz="1800" dirty="0"/>
              <a:t> Before British Columbia’s entry into Confederation, did the </a:t>
            </a:r>
            <a:r>
              <a:rPr lang="en-CA" sz="1800" dirty="0" smtClean="0"/>
              <a:t>Imperial Crown owe and breach </a:t>
            </a:r>
            <a:r>
              <a:rPr lang="en-CA" sz="1800" dirty="0"/>
              <a:t>a fiduciary duty owed to the Williams Lake Band?</a:t>
            </a:r>
          </a:p>
          <a:p>
            <a:r>
              <a:rPr lang="en-CA" sz="1800" b="1" dirty="0" smtClean="0"/>
              <a:t>Answer</a:t>
            </a:r>
            <a:r>
              <a:rPr lang="en-CA" sz="1800" b="1" dirty="0"/>
              <a:t>: </a:t>
            </a:r>
            <a:r>
              <a:rPr lang="en-CA" sz="1800" dirty="0" smtClean="0"/>
              <a:t>9-0*</a:t>
            </a:r>
            <a:r>
              <a:rPr lang="en-CA" sz="1800" b="1" dirty="0" smtClean="0"/>
              <a:t> </a:t>
            </a:r>
            <a:r>
              <a:rPr lang="en-CA" sz="1800" dirty="0" smtClean="0"/>
              <a:t>(</a:t>
            </a:r>
            <a:r>
              <a:rPr lang="en-CA" sz="1800" u="sng" dirty="0" smtClean="0"/>
              <a:t>Wagner</a:t>
            </a:r>
            <a:r>
              <a:rPr lang="en-CA" sz="1800" dirty="0" smtClean="0"/>
              <a:t>) </a:t>
            </a:r>
            <a:r>
              <a:rPr lang="en-CA" sz="1800" dirty="0"/>
              <a:t>– </a:t>
            </a:r>
            <a:r>
              <a:rPr lang="en-CA" sz="1800" dirty="0" smtClean="0"/>
              <a:t>YES – </a:t>
            </a:r>
            <a:r>
              <a:rPr lang="en-CA" sz="1800" dirty="0"/>
              <a:t>A </a:t>
            </a:r>
            <a:r>
              <a:rPr lang="en-CA" sz="1800" i="1" dirty="0"/>
              <a:t>sui generis</a:t>
            </a:r>
            <a:r>
              <a:rPr lang="en-CA" sz="1800" dirty="0"/>
              <a:t> fiduciary obligation will exist where the Crown takes discretionary control over a specific and cognizable Indigenous </a:t>
            </a:r>
            <a:r>
              <a:rPr lang="en-CA" sz="1800" dirty="0" smtClean="0"/>
              <a:t>interest, as under Proclamation 15.</a:t>
            </a:r>
          </a:p>
          <a:p>
            <a:r>
              <a:rPr lang="en-CA" sz="1800" b="1" dirty="0"/>
              <a:t>Issue </a:t>
            </a:r>
            <a:r>
              <a:rPr lang="en-CA" sz="1800" b="1" dirty="0" smtClean="0"/>
              <a:t>2:</a:t>
            </a:r>
            <a:r>
              <a:rPr lang="en-CA" sz="1800" dirty="0" smtClean="0"/>
              <a:t> After British </a:t>
            </a:r>
            <a:r>
              <a:rPr lang="en-CA" sz="1800" dirty="0"/>
              <a:t>Columbia’s entry into Confederation, did the </a:t>
            </a:r>
            <a:r>
              <a:rPr lang="en-CA" sz="1800" dirty="0" smtClean="0"/>
              <a:t>Federal Crown owe and breach </a:t>
            </a:r>
            <a:r>
              <a:rPr lang="en-CA" sz="1800" dirty="0"/>
              <a:t>a fiduciary duty owed to the Williams Lake Band?</a:t>
            </a:r>
          </a:p>
          <a:p>
            <a:r>
              <a:rPr lang="en-CA" sz="1800" b="1" dirty="0"/>
              <a:t>Answer: </a:t>
            </a:r>
            <a:r>
              <a:rPr lang="en-CA" sz="1800" dirty="0" smtClean="0"/>
              <a:t>7-2*</a:t>
            </a:r>
            <a:r>
              <a:rPr lang="en-CA" sz="1800" b="1" dirty="0" smtClean="0"/>
              <a:t> </a:t>
            </a:r>
            <a:r>
              <a:rPr lang="en-CA" sz="1800" dirty="0"/>
              <a:t>(</a:t>
            </a:r>
            <a:r>
              <a:rPr lang="en-CA" sz="1800" u="sng" dirty="0"/>
              <a:t>Wagner</a:t>
            </a:r>
            <a:r>
              <a:rPr lang="en-CA" sz="1800" dirty="0"/>
              <a:t>) – YES – </a:t>
            </a:r>
            <a:r>
              <a:rPr lang="en-US" sz="1800" dirty="0" smtClean="0"/>
              <a:t>Canada’s </a:t>
            </a:r>
            <a:r>
              <a:rPr lang="en-US" sz="1800" dirty="0"/>
              <a:t>knowledge of the illegal pre-emptions followed by its failure to challenge them and the allotment of a reserve elsewhere fell short of its </a:t>
            </a:r>
            <a:r>
              <a:rPr lang="en-CA" sz="1800" i="1" dirty="0" smtClean="0"/>
              <a:t>sui </a:t>
            </a:r>
            <a:r>
              <a:rPr lang="en-CA" sz="1800" i="1" dirty="0"/>
              <a:t>generis</a:t>
            </a:r>
            <a:r>
              <a:rPr lang="en-CA" sz="1800" dirty="0"/>
              <a:t> </a:t>
            </a:r>
            <a:r>
              <a:rPr lang="en-CA" sz="1800" dirty="0" smtClean="0"/>
              <a:t>fiduciary duty. </a:t>
            </a:r>
          </a:p>
          <a:p>
            <a:endParaRPr lang="en-CA" sz="1800" dirty="0"/>
          </a:p>
          <a:p>
            <a:r>
              <a:rPr lang="en-CA" sz="1800" dirty="0">
                <a:solidFill>
                  <a:srgbClr val="FF0000"/>
                </a:solidFill>
              </a:rPr>
              <a:t>*5-2-2 decision, but dissents are on other grounds</a:t>
            </a:r>
          </a:p>
        </p:txBody>
      </p:sp>
    </p:spTree>
    <p:extLst>
      <p:ext uri="{BB962C8B-B14F-4D97-AF65-F5344CB8AC3E}">
        <p14:creationId xmlns:p14="http://schemas.microsoft.com/office/powerpoint/2010/main" val="3954349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b="1" i="1" dirty="0" smtClean="0"/>
              <a:t>Mikisew Cree First Nation v. Canada (Governor General in Council)</a:t>
            </a:r>
            <a:r>
              <a:rPr lang="en-CA" sz="2400" b="1" dirty="0" smtClean="0"/>
              <a:t>, 2018 SCC 40</a:t>
            </a:r>
            <a:endParaRPr lang="en-CA" sz="2400" b="1" dirty="0"/>
          </a:p>
        </p:txBody>
      </p:sp>
      <p:sp>
        <p:nvSpPr>
          <p:cNvPr id="3" name="Footer Placeholder 2"/>
          <p:cNvSpPr>
            <a:spLocks noGrp="1"/>
          </p:cNvSpPr>
          <p:nvPr>
            <p:ph type="ftr" sz="quarter" idx="10"/>
          </p:nvPr>
        </p:nvSpPr>
        <p:spPr/>
        <p:txBody>
          <a:bodyPr/>
          <a:lstStyle/>
          <a:p>
            <a:endParaRPr lang="en-CA" dirty="0" smtClean="0"/>
          </a:p>
        </p:txBody>
      </p:sp>
      <p:sp>
        <p:nvSpPr>
          <p:cNvPr id="4" name="Slide Number Placeholder 3"/>
          <p:cNvSpPr>
            <a:spLocks noGrp="1"/>
          </p:cNvSpPr>
          <p:nvPr>
            <p:ph type="sldNum" sz="quarter" idx="11"/>
          </p:nvPr>
        </p:nvSpPr>
        <p:spPr/>
        <p:txBody>
          <a:bodyPr/>
          <a:lstStyle/>
          <a:p>
            <a:fld id="{9A12B91B-C83B-4460-B2C8-CCFD3E5825AF}" type="slidenum">
              <a:rPr lang="en-CA" smtClean="0"/>
              <a:pPr/>
              <a:t>27</a:t>
            </a:fld>
            <a:endParaRPr lang="en-CA" dirty="0"/>
          </a:p>
        </p:txBody>
      </p:sp>
      <p:sp>
        <p:nvSpPr>
          <p:cNvPr id="5" name="Text Placeholder 3"/>
          <p:cNvSpPr txBox="1">
            <a:spLocks/>
          </p:cNvSpPr>
          <p:nvPr/>
        </p:nvSpPr>
        <p:spPr>
          <a:xfrm>
            <a:off x="191385" y="811212"/>
            <a:ext cx="8591389" cy="5595363"/>
          </a:xfrm>
          <a:prstGeom prst="rect">
            <a:avLst/>
          </a:prstGeom>
        </p:spPr>
        <p:txBody>
          <a:bodyPr/>
          <a:lstStyle>
            <a:lvl1pPr marL="0" indent="0" algn="l" defTabSz="914400" rtl="0" eaLnBrk="1" latinLnBrk="0" hangingPunct="1">
              <a:lnSpc>
                <a:spcPct val="95000"/>
              </a:lnSpc>
              <a:spcBef>
                <a:spcPts val="0"/>
              </a:spcBef>
              <a:spcAft>
                <a:spcPts val="1056"/>
              </a:spcAft>
              <a:buFontTx/>
              <a:buNone/>
              <a:defRPr sz="2200" kern="1200" baseline="0">
                <a:solidFill>
                  <a:schemeClr val="tx2"/>
                </a:solidFill>
                <a:latin typeface="+mn-lt"/>
                <a:ea typeface="+mn-ea"/>
                <a:cs typeface="Arial" pitchFamily="34" charset="0"/>
              </a:defRPr>
            </a:lvl1pPr>
            <a:lvl2pPr marL="0" indent="0" algn="l" defTabSz="914400" rtl="0" eaLnBrk="1" latinLnBrk="0" hangingPunct="1">
              <a:lnSpc>
                <a:spcPct val="85000"/>
              </a:lnSpc>
              <a:spcBef>
                <a:spcPts val="0"/>
              </a:spcBef>
              <a:spcAft>
                <a:spcPts val="792"/>
              </a:spcAft>
              <a:buFontTx/>
              <a:buNone/>
              <a:defRPr sz="22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22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9pPr>
          </a:lstStyle>
          <a:p>
            <a:endParaRPr lang="en-CA" dirty="0" smtClean="0"/>
          </a:p>
          <a:p>
            <a:r>
              <a:rPr lang="en-CA" sz="1800" dirty="0" smtClean="0"/>
              <a:t>Application for judicial review of two omnibus bills impacting Canada’s environmental protection regime on the basis that the Crown had a duty to consult the Mikisew Cree on the development of the legislation because it impacted their treaty rights.</a:t>
            </a:r>
          </a:p>
          <a:p>
            <a:r>
              <a:rPr lang="en-CA" sz="1800" b="1" dirty="0" smtClean="0"/>
              <a:t>Issue 1:</a:t>
            </a:r>
            <a:r>
              <a:rPr lang="en-CA" sz="1800" dirty="0" smtClean="0"/>
              <a:t> Does the Federal Court have jurisdiction to judicially review the passage of legislation?</a:t>
            </a:r>
          </a:p>
          <a:p>
            <a:endParaRPr lang="en-CA" dirty="0" smtClean="0"/>
          </a:p>
        </p:txBody>
      </p:sp>
    </p:spTree>
    <p:extLst>
      <p:ext uri="{BB962C8B-B14F-4D97-AF65-F5344CB8AC3E}">
        <p14:creationId xmlns:p14="http://schemas.microsoft.com/office/powerpoint/2010/main" val="2098372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b="1" i="1" dirty="0" smtClean="0"/>
              <a:t>Mikisew Cree First Nation v. Canada (Governor General in Council)</a:t>
            </a:r>
            <a:r>
              <a:rPr lang="en-CA" sz="2400" b="1" dirty="0" smtClean="0"/>
              <a:t>, 2018 SCC 40</a:t>
            </a:r>
            <a:endParaRPr lang="en-CA" sz="2400" b="1" dirty="0"/>
          </a:p>
        </p:txBody>
      </p:sp>
      <p:sp>
        <p:nvSpPr>
          <p:cNvPr id="3" name="Footer Placeholder 2"/>
          <p:cNvSpPr>
            <a:spLocks noGrp="1"/>
          </p:cNvSpPr>
          <p:nvPr>
            <p:ph type="ftr" sz="quarter" idx="10"/>
          </p:nvPr>
        </p:nvSpPr>
        <p:spPr/>
        <p:txBody>
          <a:bodyPr/>
          <a:lstStyle/>
          <a:p>
            <a:endParaRPr lang="en-CA" dirty="0" smtClean="0"/>
          </a:p>
        </p:txBody>
      </p:sp>
      <p:sp>
        <p:nvSpPr>
          <p:cNvPr id="4" name="Slide Number Placeholder 3"/>
          <p:cNvSpPr>
            <a:spLocks noGrp="1"/>
          </p:cNvSpPr>
          <p:nvPr>
            <p:ph type="sldNum" sz="quarter" idx="11"/>
          </p:nvPr>
        </p:nvSpPr>
        <p:spPr/>
        <p:txBody>
          <a:bodyPr/>
          <a:lstStyle/>
          <a:p>
            <a:fld id="{9A12B91B-C83B-4460-B2C8-CCFD3E5825AF}" type="slidenum">
              <a:rPr lang="en-CA" smtClean="0"/>
              <a:pPr/>
              <a:t>28</a:t>
            </a:fld>
            <a:endParaRPr lang="en-CA" dirty="0"/>
          </a:p>
        </p:txBody>
      </p:sp>
      <p:sp>
        <p:nvSpPr>
          <p:cNvPr id="5" name="Text Placeholder 3"/>
          <p:cNvSpPr txBox="1">
            <a:spLocks/>
          </p:cNvSpPr>
          <p:nvPr/>
        </p:nvSpPr>
        <p:spPr>
          <a:xfrm>
            <a:off x="191385" y="811212"/>
            <a:ext cx="8591389" cy="5595363"/>
          </a:xfrm>
          <a:prstGeom prst="rect">
            <a:avLst/>
          </a:prstGeom>
        </p:spPr>
        <p:txBody>
          <a:bodyPr/>
          <a:lstStyle>
            <a:lvl1pPr marL="0" indent="0" algn="l" defTabSz="914400" rtl="0" eaLnBrk="1" latinLnBrk="0" hangingPunct="1">
              <a:lnSpc>
                <a:spcPct val="95000"/>
              </a:lnSpc>
              <a:spcBef>
                <a:spcPts val="0"/>
              </a:spcBef>
              <a:spcAft>
                <a:spcPts val="1056"/>
              </a:spcAft>
              <a:buFontTx/>
              <a:buNone/>
              <a:defRPr sz="2200" kern="1200" baseline="0">
                <a:solidFill>
                  <a:schemeClr val="tx2"/>
                </a:solidFill>
                <a:latin typeface="+mn-lt"/>
                <a:ea typeface="+mn-ea"/>
                <a:cs typeface="Arial" pitchFamily="34" charset="0"/>
              </a:defRPr>
            </a:lvl1pPr>
            <a:lvl2pPr marL="0" indent="0" algn="l" defTabSz="914400" rtl="0" eaLnBrk="1" latinLnBrk="0" hangingPunct="1">
              <a:lnSpc>
                <a:spcPct val="85000"/>
              </a:lnSpc>
              <a:spcBef>
                <a:spcPts val="0"/>
              </a:spcBef>
              <a:spcAft>
                <a:spcPts val="792"/>
              </a:spcAft>
              <a:buFontTx/>
              <a:buNone/>
              <a:defRPr sz="22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22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9pPr>
          </a:lstStyle>
          <a:p>
            <a:endParaRPr lang="en-CA" dirty="0" smtClean="0"/>
          </a:p>
          <a:p>
            <a:r>
              <a:rPr lang="en-CA" sz="1800" dirty="0" smtClean="0"/>
              <a:t>Application for judicial review of two omnibus bills impacting Canada’s environmental protection regime on the basis that the Crown had a duty to consult the Mikisew Cree on the development of the legislation because it impacted their treaty rights.</a:t>
            </a:r>
          </a:p>
          <a:p>
            <a:r>
              <a:rPr lang="en-CA" sz="1800" b="1" dirty="0" smtClean="0"/>
              <a:t>Issue 1:</a:t>
            </a:r>
            <a:r>
              <a:rPr lang="en-CA" sz="1800" dirty="0" smtClean="0"/>
              <a:t> Does the Federal Court have jurisdiction to judicially review the development, drafting and introduction of legislation?</a:t>
            </a:r>
          </a:p>
          <a:p>
            <a:r>
              <a:rPr lang="en-CA" sz="1800" b="1" dirty="0"/>
              <a:t>Answer: </a:t>
            </a:r>
            <a:r>
              <a:rPr lang="en-CA" sz="1800" dirty="0" smtClean="0"/>
              <a:t>9-0 (</a:t>
            </a:r>
            <a:r>
              <a:rPr lang="en-CA" sz="1800" u="sng" dirty="0"/>
              <a:t>Karakatsanis,</a:t>
            </a:r>
            <a:r>
              <a:rPr lang="en-CA" sz="1800" dirty="0"/>
              <a:t> </a:t>
            </a:r>
            <a:r>
              <a:rPr lang="en-CA" sz="1800" u="sng" dirty="0"/>
              <a:t>Abella</a:t>
            </a:r>
            <a:r>
              <a:rPr lang="en-CA" sz="1800" dirty="0"/>
              <a:t>, </a:t>
            </a:r>
            <a:r>
              <a:rPr lang="en-CA" sz="1800" u="sng" dirty="0"/>
              <a:t>Brown</a:t>
            </a:r>
            <a:r>
              <a:rPr lang="en-CA" sz="1800" dirty="0"/>
              <a:t>, </a:t>
            </a:r>
            <a:r>
              <a:rPr lang="en-CA" sz="1800" u="sng" dirty="0"/>
              <a:t>Rowe</a:t>
            </a:r>
            <a:r>
              <a:rPr lang="en-CA" sz="1800" dirty="0" smtClean="0"/>
              <a:t>) – </a:t>
            </a:r>
            <a:r>
              <a:rPr lang="en-CA" sz="1800" dirty="0"/>
              <a:t>NO – </a:t>
            </a:r>
            <a:r>
              <a:rPr lang="en-CA" sz="1800" dirty="0" smtClean="0"/>
              <a:t>The </a:t>
            </a:r>
            <a:r>
              <a:rPr lang="en-CA" sz="1800" i="1" dirty="0" smtClean="0"/>
              <a:t>Federal Courts Act </a:t>
            </a:r>
            <a:r>
              <a:rPr lang="en-CA" sz="1800" dirty="0" smtClean="0"/>
              <a:t>does not grant jurisdiction over executive actors exercising legislative powers, nor does it allow judicial review of parliamentary activities. </a:t>
            </a:r>
          </a:p>
          <a:p>
            <a:r>
              <a:rPr lang="en-CA" sz="1800" dirty="0" smtClean="0"/>
              <a:t>But let’s still talk about the substantive issues…</a:t>
            </a:r>
          </a:p>
          <a:p>
            <a:endParaRPr lang="en-CA" dirty="0"/>
          </a:p>
          <a:p>
            <a:endParaRPr lang="en-CA" dirty="0" smtClean="0"/>
          </a:p>
          <a:p>
            <a:endParaRPr lang="en-CA" dirty="0" smtClean="0"/>
          </a:p>
        </p:txBody>
      </p:sp>
    </p:spTree>
    <p:extLst>
      <p:ext uri="{BB962C8B-B14F-4D97-AF65-F5344CB8AC3E}">
        <p14:creationId xmlns:p14="http://schemas.microsoft.com/office/powerpoint/2010/main" val="980486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b="1" i="1" dirty="0" smtClean="0"/>
              <a:t>Mikisew Cree First Nation v. Canada (Governor General in Council)</a:t>
            </a:r>
            <a:r>
              <a:rPr lang="en-CA" sz="2400" b="1" dirty="0" smtClean="0"/>
              <a:t>, 2018 SCC 40</a:t>
            </a:r>
            <a:endParaRPr lang="en-CA" sz="2400" b="1" dirty="0"/>
          </a:p>
        </p:txBody>
      </p:sp>
      <p:sp>
        <p:nvSpPr>
          <p:cNvPr id="3" name="Footer Placeholder 2"/>
          <p:cNvSpPr>
            <a:spLocks noGrp="1"/>
          </p:cNvSpPr>
          <p:nvPr>
            <p:ph type="ftr" sz="quarter" idx="10"/>
          </p:nvPr>
        </p:nvSpPr>
        <p:spPr/>
        <p:txBody>
          <a:bodyPr/>
          <a:lstStyle/>
          <a:p>
            <a:endParaRPr lang="en-CA" dirty="0" smtClean="0"/>
          </a:p>
        </p:txBody>
      </p:sp>
      <p:sp>
        <p:nvSpPr>
          <p:cNvPr id="4" name="Slide Number Placeholder 3"/>
          <p:cNvSpPr>
            <a:spLocks noGrp="1"/>
          </p:cNvSpPr>
          <p:nvPr>
            <p:ph type="sldNum" sz="quarter" idx="11"/>
          </p:nvPr>
        </p:nvSpPr>
        <p:spPr/>
        <p:txBody>
          <a:bodyPr/>
          <a:lstStyle/>
          <a:p>
            <a:fld id="{9A12B91B-C83B-4460-B2C8-CCFD3E5825AF}" type="slidenum">
              <a:rPr lang="en-CA" smtClean="0"/>
              <a:pPr/>
              <a:t>29</a:t>
            </a:fld>
            <a:endParaRPr lang="en-CA" dirty="0"/>
          </a:p>
        </p:txBody>
      </p:sp>
      <p:sp>
        <p:nvSpPr>
          <p:cNvPr id="5" name="Text Placeholder 3"/>
          <p:cNvSpPr txBox="1">
            <a:spLocks/>
          </p:cNvSpPr>
          <p:nvPr/>
        </p:nvSpPr>
        <p:spPr>
          <a:xfrm>
            <a:off x="191385" y="811212"/>
            <a:ext cx="8591389" cy="5595363"/>
          </a:xfrm>
          <a:prstGeom prst="rect">
            <a:avLst/>
          </a:prstGeom>
        </p:spPr>
        <p:txBody>
          <a:bodyPr/>
          <a:lstStyle>
            <a:lvl1pPr marL="0" indent="0" algn="l" defTabSz="914400" rtl="0" eaLnBrk="1" latinLnBrk="0" hangingPunct="1">
              <a:lnSpc>
                <a:spcPct val="95000"/>
              </a:lnSpc>
              <a:spcBef>
                <a:spcPts val="0"/>
              </a:spcBef>
              <a:spcAft>
                <a:spcPts val="1056"/>
              </a:spcAft>
              <a:buFontTx/>
              <a:buNone/>
              <a:defRPr sz="2200" kern="1200" baseline="0">
                <a:solidFill>
                  <a:schemeClr val="tx2"/>
                </a:solidFill>
                <a:latin typeface="+mn-lt"/>
                <a:ea typeface="+mn-ea"/>
                <a:cs typeface="Arial" pitchFamily="34" charset="0"/>
              </a:defRPr>
            </a:lvl1pPr>
            <a:lvl2pPr marL="0" indent="0" algn="l" defTabSz="914400" rtl="0" eaLnBrk="1" latinLnBrk="0" hangingPunct="1">
              <a:lnSpc>
                <a:spcPct val="85000"/>
              </a:lnSpc>
              <a:spcBef>
                <a:spcPts val="0"/>
              </a:spcBef>
              <a:spcAft>
                <a:spcPts val="792"/>
              </a:spcAft>
              <a:buFontTx/>
              <a:buNone/>
              <a:defRPr sz="22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22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9pPr>
          </a:lstStyle>
          <a:p>
            <a:endParaRPr lang="en-CA" dirty="0" smtClean="0"/>
          </a:p>
          <a:p>
            <a:r>
              <a:rPr lang="en-CA" sz="1800" dirty="0" smtClean="0"/>
              <a:t>Application for judicial review of two omnibus bills impacting Canada’s environmental protection regime on the basis that the Crown had a duty to consult the Mikisew Cree on the development of the legislation because it impacted their treaty rights.</a:t>
            </a:r>
          </a:p>
          <a:p>
            <a:r>
              <a:rPr lang="en-CA" sz="1800" b="1" dirty="0" smtClean="0"/>
              <a:t>Issue 1:</a:t>
            </a:r>
            <a:r>
              <a:rPr lang="en-CA" sz="1800" dirty="0" smtClean="0"/>
              <a:t> Does the Federal Court have jurisdiction to judicially review the development, drafting and introduction of legislation?</a:t>
            </a:r>
          </a:p>
          <a:p>
            <a:r>
              <a:rPr lang="en-CA" sz="1800" b="1" dirty="0"/>
              <a:t>Answer: </a:t>
            </a:r>
            <a:r>
              <a:rPr lang="en-CA" sz="1800" dirty="0" smtClean="0"/>
              <a:t>9-0 (</a:t>
            </a:r>
            <a:r>
              <a:rPr lang="en-CA" sz="1800" u="sng" dirty="0"/>
              <a:t>Karakatsanis,</a:t>
            </a:r>
            <a:r>
              <a:rPr lang="en-CA" sz="1800" dirty="0"/>
              <a:t> </a:t>
            </a:r>
            <a:r>
              <a:rPr lang="en-CA" sz="1800" u="sng" dirty="0"/>
              <a:t>Abella</a:t>
            </a:r>
            <a:r>
              <a:rPr lang="en-CA" sz="1800" dirty="0"/>
              <a:t>, </a:t>
            </a:r>
            <a:r>
              <a:rPr lang="en-CA" sz="1800" u="sng" dirty="0"/>
              <a:t>Brown</a:t>
            </a:r>
            <a:r>
              <a:rPr lang="en-CA" sz="1800" dirty="0"/>
              <a:t>, </a:t>
            </a:r>
            <a:r>
              <a:rPr lang="en-CA" sz="1800" u="sng" dirty="0"/>
              <a:t>Rowe</a:t>
            </a:r>
            <a:r>
              <a:rPr lang="en-CA" sz="1800" dirty="0" smtClean="0"/>
              <a:t>) – </a:t>
            </a:r>
            <a:r>
              <a:rPr lang="en-CA" sz="1800" dirty="0"/>
              <a:t>NO – </a:t>
            </a:r>
            <a:r>
              <a:rPr lang="en-CA" sz="1800" dirty="0" smtClean="0"/>
              <a:t>The </a:t>
            </a:r>
            <a:r>
              <a:rPr lang="en-CA" sz="1800" i="1" dirty="0" smtClean="0"/>
              <a:t>Federal Courts Act </a:t>
            </a:r>
            <a:r>
              <a:rPr lang="en-CA" sz="1800" dirty="0" smtClean="0"/>
              <a:t>does not grant jurisdiction over executive actors exercising legislative powers, nor does it allow judicial review of parliamentary activities.</a:t>
            </a:r>
          </a:p>
          <a:p>
            <a:r>
              <a:rPr lang="en-CA" sz="1800" b="1" dirty="0"/>
              <a:t>Issue </a:t>
            </a:r>
            <a:r>
              <a:rPr lang="en-CA" sz="1800" b="1" dirty="0" smtClean="0"/>
              <a:t>2:</a:t>
            </a:r>
            <a:r>
              <a:rPr lang="en-CA" sz="1800" dirty="0" smtClean="0"/>
              <a:t> Does the development of legislation that has the potential to adversely affect treaty rights trigger the duty to consult?</a:t>
            </a:r>
          </a:p>
          <a:p>
            <a:endParaRPr lang="en-CA" dirty="0"/>
          </a:p>
          <a:p>
            <a:endParaRPr lang="en-CA" dirty="0" smtClean="0"/>
          </a:p>
          <a:p>
            <a:endParaRPr lang="en-CA" dirty="0" smtClean="0"/>
          </a:p>
        </p:txBody>
      </p:sp>
    </p:spTree>
    <p:extLst>
      <p:ext uri="{BB962C8B-B14F-4D97-AF65-F5344CB8AC3E}">
        <p14:creationId xmlns:p14="http://schemas.microsoft.com/office/powerpoint/2010/main" val="1295973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CA" b="1" dirty="0" smtClean="0"/>
              <a:t>AGENDA</a:t>
            </a:r>
            <a:endParaRPr lang="en-CA" b="1" dirty="0"/>
          </a:p>
        </p:txBody>
      </p:sp>
      <p:sp>
        <p:nvSpPr>
          <p:cNvPr id="3" name="Slide Number Placeholder 2"/>
          <p:cNvSpPr>
            <a:spLocks noGrp="1"/>
          </p:cNvSpPr>
          <p:nvPr>
            <p:ph type="sldNum" sz="quarter" idx="11"/>
            <p:custDataLst>
              <p:tags r:id="rId3"/>
            </p:custDataLst>
          </p:nvPr>
        </p:nvSpPr>
        <p:spPr/>
        <p:txBody>
          <a:bodyPr/>
          <a:lstStyle/>
          <a:p>
            <a:fld id="{56E3EF9F-6447-4352-9D67-5AAB50718BD2}" type="slidenum">
              <a:rPr lang="en-CA" smtClean="0"/>
              <a:pPr/>
              <a:t>3</a:t>
            </a:fld>
            <a:endParaRPr lang="en-CA" dirty="0"/>
          </a:p>
        </p:txBody>
      </p:sp>
      <p:sp>
        <p:nvSpPr>
          <p:cNvPr id="4" name="Text Placeholder 3"/>
          <p:cNvSpPr>
            <a:spLocks noGrp="1"/>
          </p:cNvSpPr>
          <p:nvPr>
            <p:ph type="body" sz="quarter" idx="12"/>
            <p:custDataLst>
              <p:tags r:id="rId4"/>
            </p:custDataLst>
          </p:nvPr>
        </p:nvSpPr>
        <p:spPr/>
        <p:txBody>
          <a:bodyPr/>
          <a:lstStyle/>
          <a:p>
            <a:r>
              <a:rPr lang="en-CA" altLang="en-US" sz="2400" dirty="0" smtClean="0"/>
              <a:t>Top cases </a:t>
            </a:r>
            <a:r>
              <a:rPr lang="en-CA" altLang="en-US" sz="2400" dirty="0"/>
              <a:t>from </a:t>
            </a:r>
            <a:r>
              <a:rPr lang="en-CA" altLang="en-US" sz="2400" dirty="0" smtClean="0"/>
              <a:t>2017-2018 </a:t>
            </a:r>
            <a:r>
              <a:rPr lang="en-CA" altLang="en-US" sz="2400" dirty="0"/>
              <a:t>that </a:t>
            </a:r>
            <a:r>
              <a:rPr lang="en-CA" altLang="en-US" sz="2400" dirty="0" smtClean="0"/>
              <a:t>matter </a:t>
            </a:r>
            <a:r>
              <a:rPr lang="en-CA" altLang="en-US" sz="2400" dirty="0"/>
              <a:t>to </a:t>
            </a:r>
            <a:r>
              <a:rPr lang="en-CA" altLang="en-US" sz="2400" dirty="0" smtClean="0"/>
              <a:t>the firm’s practice areas </a:t>
            </a:r>
          </a:p>
          <a:p>
            <a:pPr marL="342900" indent="-342900">
              <a:buFont typeface="Arial" panose="020B0604020202020204" pitchFamily="34" charset="0"/>
              <a:buChar char="•"/>
            </a:pPr>
            <a:r>
              <a:rPr lang="en-CA" altLang="en-US" sz="2400" dirty="0" smtClean="0"/>
              <a:t>Only </a:t>
            </a:r>
            <a:r>
              <a:rPr lang="en-CA" altLang="en-US" sz="2400" dirty="0"/>
              <a:t>the juicy bits</a:t>
            </a:r>
          </a:p>
          <a:p>
            <a:pPr marL="342900" indent="-342900">
              <a:buFont typeface="Arial" panose="020B0604020202020204" pitchFamily="34" charset="0"/>
              <a:buChar char="•"/>
            </a:pPr>
            <a:r>
              <a:rPr lang="en-CA" altLang="en-US" sz="2400" dirty="0"/>
              <a:t>Grouped by subject</a:t>
            </a:r>
          </a:p>
          <a:p>
            <a:pPr marL="342900" indent="-342900">
              <a:buFont typeface="Arial" panose="020B0604020202020204" pitchFamily="34" charset="0"/>
              <a:buChar char="•"/>
            </a:pPr>
            <a:r>
              <a:rPr lang="en-CA" altLang="en-US" sz="2400" dirty="0"/>
              <a:t>YOU must ask yourselves: </a:t>
            </a:r>
            <a:r>
              <a:rPr lang="en-CA" altLang="en-US" sz="2400" dirty="0" smtClean="0"/>
              <a:t>“</a:t>
            </a:r>
            <a:r>
              <a:rPr lang="en-CA" altLang="en-US" sz="2400" dirty="0"/>
              <a:t>What </a:t>
            </a:r>
            <a:r>
              <a:rPr lang="en-CA" altLang="en-US" sz="2400" dirty="0" smtClean="0"/>
              <a:t>would the </a:t>
            </a:r>
            <a:r>
              <a:rPr lang="en-CA" altLang="en-US" sz="2400" dirty="0"/>
              <a:t>Supreme Court of Canada do?”  Then you must </a:t>
            </a:r>
            <a:r>
              <a:rPr lang="en-CA" altLang="en-US" sz="2400" dirty="0" smtClean="0"/>
              <a:t>vote: YES or NO</a:t>
            </a:r>
          </a:p>
          <a:p>
            <a:pPr marL="342900" lvl="1" indent="-342900">
              <a:buFont typeface="Arial" panose="020B0604020202020204" pitchFamily="34" charset="0"/>
              <a:buChar char="•"/>
            </a:pPr>
            <a:endParaRPr lang="en-CA" altLang="en-US" sz="2400" dirty="0"/>
          </a:p>
          <a:p>
            <a:endParaRPr lang="en-CA" dirty="0"/>
          </a:p>
        </p:txBody>
      </p:sp>
      <p:sp>
        <p:nvSpPr>
          <p:cNvPr id="5" name="Footer Placeholder 4"/>
          <p:cNvSpPr>
            <a:spLocks noGrp="1"/>
          </p:cNvSpPr>
          <p:nvPr>
            <p:ph type="ftr" sz="quarter" idx="13"/>
            <p:custDataLst>
              <p:tags r:id="rId5"/>
            </p:custDataLst>
          </p:nvPr>
        </p:nvSpPr>
        <p:spPr/>
        <p:txBody>
          <a:bodyPr/>
          <a:lstStyle/>
          <a:p>
            <a:endParaRPr lang="en-CA" dirty="0" smtClean="0"/>
          </a:p>
        </p:txBody>
      </p:sp>
    </p:spTree>
    <p:custDataLst>
      <p:tags r:id="rId1"/>
    </p:custDataLst>
    <p:extLst>
      <p:ext uri="{BB962C8B-B14F-4D97-AF65-F5344CB8AC3E}">
        <p14:creationId xmlns:p14="http://schemas.microsoft.com/office/powerpoint/2010/main" val="3098152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400" b="1" i="1" dirty="0" smtClean="0"/>
              <a:t>Mikisew Cree First Nation v. Canada (Governor General in Council)</a:t>
            </a:r>
            <a:r>
              <a:rPr lang="en-CA" sz="2400" b="1" dirty="0" smtClean="0"/>
              <a:t>, 2018 SCC 40</a:t>
            </a:r>
            <a:endParaRPr lang="en-CA" sz="2400" b="1" dirty="0"/>
          </a:p>
        </p:txBody>
      </p:sp>
      <p:sp>
        <p:nvSpPr>
          <p:cNvPr id="3" name="Footer Placeholder 2"/>
          <p:cNvSpPr>
            <a:spLocks noGrp="1"/>
          </p:cNvSpPr>
          <p:nvPr>
            <p:ph type="ftr" sz="quarter" idx="10"/>
          </p:nvPr>
        </p:nvSpPr>
        <p:spPr/>
        <p:txBody>
          <a:bodyPr/>
          <a:lstStyle/>
          <a:p>
            <a:endParaRPr lang="en-CA" dirty="0" smtClean="0"/>
          </a:p>
        </p:txBody>
      </p:sp>
      <p:sp>
        <p:nvSpPr>
          <p:cNvPr id="4" name="Slide Number Placeholder 3"/>
          <p:cNvSpPr>
            <a:spLocks noGrp="1"/>
          </p:cNvSpPr>
          <p:nvPr>
            <p:ph type="sldNum" sz="quarter" idx="11"/>
          </p:nvPr>
        </p:nvSpPr>
        <p:spPr/>
        <p:txBody>
          <a:bodyPr/>
          <a:lstStyle/>
          <a:p>
            <a:fld id="{9A12B91B-C83B-4460-B2C8-CCFD3E5825AF}" type="slidenum">
              <a:rPr lang="en-CA" smtClean="0"/>
              <a:pPr/>
              <a:t>30</a:t>
            </a:fld>
            <a:endParaRPr lang="en-CA" dirty="0"/>
          </a:p>
        </p:txBody>
      </p:sp>
      <p:sp>
        <p:nvSpPr>
          <p:cNvPr id="5" name="Text Placeholder 3"/>
          <p:cNvSpPr txBox="1">
            <a:spLocks/>
          </p:cNvSpPr>
          <p:nvPr/>
        </p:nvSpPr>
        <p:spPr>
          <a:xfrm>
            <a:off x="191385" y="811212"/>
            <a:ext cx="8591389" cy="5595363"/>
          </a:xfrm>
          <a:prstGeom prst="rect">
            <a:avLst/>
          </a:prstGeom>
        </p:spPr>
        <p:txBody>
          <a:bodyPr/>
          <a:lstStyle>
            <a:lvl1pPr marL="0" indent="0" algn="l" defTabSz="914400" rtl="0" eaLnBrk="1" latinLnBrk="0" hangingPunct="1">
              <a:lnSpc>
                <a:spcPct val="95000"/>
              </a:lnSpc>
              <a:spcBef>
                <a:spcPts val="0"/>
              </a:spcBef>
              <a:spcAft>
                <a:spcPts val="1056"/>
              </a:spcAft>
              <a:buFontTx/>
              <a:buNone/>
              <a:defRPr sz="2200" kern="1200" baseline="0">
                <a:solidFill>
                  <a:schemeClr val="tx2"/>
                </a:solidFill>
                <a:latin typeface="+mn-lt"/>
                <a:ea typeface="+mn-ea"/>
                <a:cs typeface="Arial" pitchFamily="34" charset="0"/>
              </a:defRPr>
            </a:lvl1pPr>
            <a:lvl2pPr marL="0" indent="0" algn="l" defTabSz="914400" rtl="0" eaLnBrk="1" latinLnBrk="0" hangingPunct="1">
              <a:lnSpc>
                <a:spcPct val="85000"/>
              </a:lnSpc>
              <a:spcBef>
                <a:spcPts val="0"/>
              </a:spcBef>
              <a:spcAft>
                <a:spcPts val="792"/>
              </a:spcAft>
              <a:buFontTx/>
              <a:buNone/>
              <a:defRPr sz="22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22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9pPr>
          </a:lstStyle>
          <a:p>
            <a:endParaRPr lang="en-CA" dirty="0" smtClean="0"/>
          </a:p>
          <a:p>
            <a:r>
              <a:rPr lang="en-CA" sz="1800" dirty="0" smtClean="0"/>
              <a:t>Application for judicial review of two omnibus bills impacting Canada’s environmental protection regime on the basis that the Crown had a duty to consult the Mikisew Cree on the development of the legislation because it impacted their treaty rights.</a:t>
            </a:r>
          </a:p>
          <a:p>
            <a:r>
              <a:rPr lang="en-CA" sz="1800" b="1" dirty="0" smtClean="0"/>
              <a:t>Issue 1:</a:t>
            </a:r>
            <a:r>
              <a:rPr lang="en-CA" sz="1800" dirty="0" smtClean="0"/>
              <a:t> Does the Federal Court have jurisdiction to judicially review the development, drafting and introduction of legislation?</a:t>
            </a:r>
          </a:p>
          <a:p>
            <a:r>
              <a:rPr lang="en-CA" sz="1800" b="1" dirty="0"/>
              <a:t>Answer: </a:t>
            </a:r>
            <a:r>
              <a:rPr lang="en-CA" sz="1800" dirty="0" smtClean="0"/>
              <a:t>9-0 (</a:t>
            </a:r>
            <a:r>
              <a:rPr lang="en-CA" sz="1800" u="sng" dirty="0" smtClean="0"/>
              <a:t>Karakatsanis,</a:t>
            </a:r>
            <a:r>
              <a:rPr lang="en-CA" sz="1800" dirty="0" smtClean="0"/>
              <a:t> </a:t>
            </a:r>
            <a:r>
              <a:rPr lang="en-CA" sz="1800" u="sng" dirty="0" smtClean="0"/>
              <a:t>Abella</a:t>
            </a:r>
            <a:r>
              <a:rPr lang="en-CA" sz="1800" dirty="0" smtClean="0"/>
              <a:t>, </a:t>
            </a:r>
            <a:r>
              <a:rPr lang="en-CA" sz="1800" u="sng" dirty="0" smtClean="0"/>
              <a:t>Brown</a:t>
            </a:r>
            <a:r>
              <a:rPr lang="en-CA" sz="1800" dirty="0" smtClean="0"/>
              <a:t>, </a:t>
            </a:r>
            <a:r>
              <a:rPr lang="en-CA" sz="1800" u="sng" dirty="0" smtClean="0"/>
              <a:t>Rowe</a:t>
            </a:r>
            <a:r>
              <a:rPr lang="en-CA" sz="1800" dirty="0" smtClean="0"/>
              <a:t>) – </a:t>
            </a:r>
            <a:r>
              <a:rPr lang="en-CA" sz="1800" dirty="0"/>
              <a:t>NO – </a:t>
            </a:r>
            <a:r>
              <a:rPr lang="en-CA" sz="1800" dirty="0" smtClean="0"/>
              <a:t>The </a:t>
            </a:r>
            <a:r>
              <a:rPr lang="en-CA" sz="1800" i="1" dirty="0" smtClean="0"/>
              <a:t>Federal Courts Act </a:t>
            </a:r>
            <a:r>
              <a:rPr lang="en-CA" sz="1800" dirty="0" smtClean="0"/>
              <a:t>does not grant jurisdiction over executive actors exercising legislative powers, nor does it allow judicial review of parliamentary activities.</a:t>
            </a:r>
          </a:p>
          <a:p>
            <a:r>
              <a:rPr lang="en-CA" sz="1800" b="1" dirty="0"/>
              <a:t>Issue </a:t>
            </a:r>
            <a:r>
              <a:rPr lang="en-CA" sz="1800" b="1" dirty="0" smtClean="0"/>
              <a:t>2:</a:t>
            </a:r>
            <a:r>
              <a:rPr lang="en-CA" sz="1800" dirty="0" smtClean="0"/>
              <a:t> Does the development of legislation that has the potential to adversely affect treaty rights trigger the duty to consult?</a:t>
            </a:r>
          </a:p>
          <a:p>
            <a:r>
              <a:rPr lang="en-CA" sz="1800" b="1" dirty="0"/>
              <a:t>Answer</a:t>
            </a:r>
            <a:r>
              <a:rPr lang="en-CA" sz="1800" b="1" dirty="0" smtClean="0"/>
              <a:t>: </a:t>
            </a:r>
            <a:r>
              <a:rPr lang="en-CA" sz="1800" dirty="0" smtClean="0"/>
              <a:t>7-2 (</a:t>
            </a:r>
            <a:r>
              <a:rPr lang="en-CA" sz="1800" u="sng" dirty="0" smtClean="0"/>
              <a:t>Karakatsanis</a:t>
            </a:r>
            <a:r>
              <a:rPr lang="en-CA" sz="1800" dirty="0" smtClean="0"/>
              <a:t>)</a:t>
            </a:r>
            <a:r>
              <a:rPr lang="en-CA" altLang="en-US" sz="1800" dirty="0" smtClean="0"/>
              <a:t> </a:t>
            </a:r>
            <a:r>
              <a:rPr lang="en-CA" altLang="en-US" sz="1800" dirty="0"/>
              <a:t>– NO – </a:t>
            </a:r>
            <a:r>
              <a:rPr lang="en-CA" sz="1800" dirty="0" smtClean="0"/>
              <a:t>The development, passage and enactment of legislation do not trigger the duty. The separation of powers and parliamentary sovereignty demand that courts not intervene in the law-making process. But there might be future doctrines developed that permit judicial review…*(</a:t>
            </a:r>
            <a:r>
              <a:rPr lang="en-CA" sz="1800" u="sng" dirty="0" smtClean="0"/>
              <a:t>Brown</a:t>
            </a:r>
            <a:r>
              <a:rPr lang="en-CA" sz="1800" dirty="0" smtClean="0"/>
              <a:t>, </a:t>
            </a:r>
            <a:r>
              <a:rPr lang="en-CA" sz="1800" u="sng" dirty="0" smtClean="0"/>
              <a:t>Rowe</a:t>
            </a:r>
            <a:r>
              <a:rPr lang="en-CA" sz="1800" dirty="0" smtClean="0"/>
              <a:t>)</a:t>
            </a:r>
            <a:r>
              <a:rPr lang="en-CA" altLang="en-US" sz="1800" dirty="0" smtClean="0"/>
              <a:t> </a:t>
            </a:r>
          </a:p>
          <a:p>
            <a:r>
              <a:rPr lang="en-CA" sz="1800" u="sng" dirty="0" smtClean="0"/>
              <a:t>Abella</a:t>
            </a:r>
            <a:r>
              <a:rPr lang="en-CA" sz="1800" dirty="0" smtClean="0"/>
              <a:t> (dissenting): Duty to consult is triggered and legislation enacted in breach of the duty may be challenged directly for relief.</a:t>
            </a:r>
          </a:p>
          <a:p>
            <a:endParaRPr lang="en-CA" dirty="0" smtClean="0"/>
          </a:p>
          <a:p>
            <a:endParaRPr lang="en-CA" dirty="0"/>
          </a:p>
          <a:p>
            <a:endParaRPr lang="en-CA" dirty="0" smtClean="0"/>
          </a:p>
          <a:p>
            <a:endParaRPr lang="en-CA" dirty="0" smtClean="0"/>
          </a:p>
        </p:txBody>
      </p:sp>
    </p:spTree>
    <p:extLst>
      <p:ext uri="{BB962C8B-B14F-4D97-AF65-F5344CB8AC3E}">
        <p14:creationId xmlns:p14="http://schemas.microsoft.com/office/powerpoint/2010/main" val="2694080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CA" dirty="0" smtClean="0"/>
          </a:p>
        </p:txBody>
      </p:sp>
      <p:sp>
        <p:nvSpPr>
          <p:cNvPr id="4" name="Slide Number Placeholder 3"/>
          <p:cNvSpPr>
            <a:spLocks noGrp="1"/>
          </p:cNvSpPr>
          <p:nvPr>
            <p:ph type="sldNum" sz="quarter" idx="11"/>
          </p:nvPr>
        </p:nvSpPr>
        <p:spPr/>
        <p:txBody>
          <a:bodyPr/>
          <a:lstStyle/>
          <a:p>
            <a:fld id="{9A12B91B-C83B-4460-B2C8-CCFD3E5825AF}" type="slidenum">
              <a:rPr lang="en-CA" smtClean="0"/>
              <a:pPr/>
              <a:t>31</a:t>
            </a:fld>
            <a:endParaRPr lang="en-CA" dirty="0"/>
          </a:p>
        </p:txBody>
      </p:sp>
      <p:pic>
        <p:nvPicPr>
          <p:cNvPr id="1026" name="Picture 2" descr="C:\Users\nyl\Desktop\C8FIQWwXQAApyH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8" y="1327725"/>
            <a:ext cx="9133182" cy="5382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0025" y="343495"/>
            <a:ext cx="8267700" cy="1261884"/>
          </a:xfrm>
          <a:prstGeom prst="rect">
            <a:avLst/>
          </a:prstGeom>
          <a:noFill/>
        </p:spPr>
        <p:txBody>
          <a:bodyPr wrap="square" rtlCol="0">
            <a:spAutoFit/>
          </a:bodyPr>
          <a:lstStyle/>
          <a:p>
            <a:r>
              <a:rPr lang="en-CA" sz="2800" b="1" dirty="0" smtClean="0">
                <a:solidFill>
                  <a:srgbClr val="FF0000"/>
                </a:solidFill>
              </a:rPr>
              <a:t>5.  Non-</a:t>
            </a:r>
            <a:r>
              <a:rPr lang="en-CA" sz="2800" b="1" i="1" dirty="0" smtClean="0">
                <a:solidFill>
                  <a:srgbClr val="FF0000"/>
                </a:solidFill>
              </a:rPr>
              <a:t>Charter Constitutional Issues</a:t>
            </a:r>
            <a:r>
              <a:rPr lang="en-CA" sz="2800" b="1" dirty="0">
                <a:solidFill>
                  <a:srgbClr val="FF0000"/>
                </a:solidFill>
              </a:rPr>
              <a:t/>
            </a:r>
            <a:br>
              <a:rPr lang="en-CA" sz="2800" b="1" dirty="0">
                <a:solidFill>
                  <a:srgbClr val="FF0000"/>
                </a:solidFill>
              </a:rPr>
            </a:br>
            <a:r>
              <a:rPr lang="en-CA" sz="2800" b="1" i="1" dirty="0">
                <a:solidFill>
                  <a:srgbClr val="FF0000"/>
                </a:solidFill>
              </a:rPr>
              <a:t>(or, </a:t>
            </a:r>
            <a:r>
              <a:rPr lang="en-CA" sz="2800" b="1" i="1" dirty="0" smtClean="0">
                <a:solidFill>
                  <a:srgbClr val="FF0000"/>
                </a:solidFill>
              </a:rPr>
              <a:t>did someone say BNA?)</a:t>
            </a:r>
            <a:endParaRPr lang="en-CA" sz="2800" b="1" dirty="0">
              <a:solidFill>
                <a:srgbClr val="FF0000"/>
              </a:solidFill>
            </a:endParaRPr>
          </a:p>
          <a:p>
            <a:endParaRPr lang="en-CA" dirty="0"/>
          </a:p>
        </p:txBody>
      </p:sp>
    </p:spTree>
    <p:extLst>
      <p:ext uri="{BB962C8B-B14F-4D97-AF65-F5344CB8AC3E}">
        <p14:creationId xmlns:p14="http://schemas.microsoft.com/office/powerpoint/2010/main" val="997180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sz="2400" b="1" i="1" dirty="0"/>
              <a:t>R. v. Comeau</a:t>
            </a:r>
            <a:r>
              <a:rPr lang="en-CA" sz="2400" b="1" dirty="0"/>
              <a:t>, 2018 SCC 15</a:t>
            </a:r>
            <a:endParaRPr lang="en-CA" sz="2400" dirty="0"/>
          </a:p>
        </p:txBody>
      </p:sp>
      <p:sp>
        <p:nvSpPr>
          <p:cNvPr id="4" name="Text Placeholder 3"/>
          <p:cNvSpPr>
            <a:spLocks noGrp="1"/>
          </p:cNvSpPr>
          <p:nvPr>
            <p:ph type="body" sz="quarter" idx="12"/>
          </p:nvPr>
        </p:nvSpPr>
        <p:spPr>
          <a:xfrm>
            <a:off x="191386" y="935037"/>
            <a:ext cx="8591389" cy="5487027"/>
          </a:xfrm>
        </p:spPr>
        <p:txBody>
          <a:bodyPr/>
          <a:lstStyle/>
          <a:p>
            <a:r>
              <a:rPr lang="en-CA" dirty="0"/>
              <a:t>C</a:t>
            </a:r>
            <a:r>
              <a:rPr lang="en-CA" dirty="0" smtClean="0"/>
              <a:t>hallenge to offence under New Brunswick’s </a:t>
            </a:r>
            <a:r>
              <a:rPr lang="en-CA" i="1" dirty="0"/>
              <a:t>Liquor Control Act</a:t>
            </a:r>
            <a:r>
              <a:rPr lang="en-CA" dirty="0"/>
              <a:t> </a:t>
            </a:r>
            <a:r>
              <a:rPr lang="en-CA" dirty="0" smtClean="0"/>
              <a:t>for cross-border transport of liquor under section 121 </a:t>
            </a:r>
            <a:r>
              <a:rPr lang="en-CA" dirty="0"/>
              <a:t>of the </a:t>
            </a:r>
            <a:r>
              <a:rPr lang="en-CA" i="1" dirty="0"/>
              <a:t>Constitution Act, 1867</a:t>
            </a:r>
            <a:r>
              <a:rPr lang="en-CA" dirty="0"/>
              <a:t>, which provides that all articles of manufacture from any province shall be “admitted free” into each of the other </a:t>
            </a:r>
            <a:r>
              <a:rPr lang="en-CA" dirty="0" smtClean="0"/>
              <a:t>provinces.</a:t>
            </a:r>
          </a:p>
          <a:p>
            <a:r>
              <a:rPr lang="en-CA" b="1" dirty="0" smtClean="0"/>
              <a:t>Issue 1:</a:t>
            </a:r>
            <a:r>
              <a:rPr lang="en-CA" dirty="0" smtClean="0"/>
              <a:t> Can binding precedent be revisited on the basis of </a:t>
            </a:r>
            <a:r>
              <a:rPr lang="en-CA" dirty="0"/>
              <a:t>historical and opinion </a:t>
            </a:r>
            <a:r>
              <a:rPr lang="en-CA" dirty="0" smtClean="0"/>
              <a:t>evidence?</a:t>
            </a:r>
          </a:p>
        </p:txBody>
      </p:sp>
    </p:spTree>
    <p:extLst>
      <p:ext uri="{BB962C8B-B14F-4D97-AF65-F5344CB8AC3E}">
        <p14:creationId xmlns:p14="http://schemas.microsoft.com/office/powerpoint/2010/main" val="565986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CA" dirty="0" smtClean="0"/>
          </a:p>
        </p:txBody>
      </p:sp>
      <p:sp>
        <p:nvSpPr>
          <p:cNvPr id="4" name="Slide Number Placeholder 3"/>
          <p:cNvSpPr>
            <a:spLocks noGrp="1"/>
          </p:cNvSpPr>
          <p:nvPr>
            <p:ph type="sldNum" sz="quarter" idx="11"/>
          </p:nvPr>
        </p:nvSpPr>
        <p:spPr/>
        <p:txBody>
          <a:bodyPr/>
          <a:lstStyle/>
          <a:p>
            <a:fld id="{9A12B91B-C83B-4460-B2C8-CCFD3E5825AF}" type="slidenum">
              <a:rPr lang="en-CA" smtClean="0"/>
              <a:pPr/>
              <a:t>33</a:t>
            </a:fld>
            <a:endParaRPr lang="en-CA" dirty="0"/>
          </a:p>
        </p:txBody>
      </p:sp>
      <p:sp>
        <p:nvSpPr>
          <p:cNvPr id="5" name="Title 2"/>
          <p:cNvSpPr>
            <a:spLocks noGrp="1"/>
          </p:cNvSpPr>
          <p:nvPr>
            <p:ph type="title"/>
          </p:nvPr>
        </p:nvSpPr>
        <p:spPr>
          <a:xfrm>
            <a:off x="358775" y="431800"/>
            <a:ext cx="8424000" cy="503238"/>
          </a:xfrm>
        </p:spPr>
        <p:txBody>
          <a:bodyPr/>
          <a:lstStyle/>
          <a:p>
            <a:r>
              <a:rPr lang="en-CA" sz="2400" b="1" i="1" dirty="0"/>
              <a:t>R. v. Comeau</a:t>
            </a:r>
            <a:r>
              <a:rPr lang="en-CA" sz="2400" b="1" dirty="0"/>
              <a:t>, 2018 SCC 15</a:t>
            </a:r>
            <a:endParaRPr lang="en-CA" sz="2400" dirty="0"/>
          </a:p>
        </p:txBody>
      </p:sp>
      <p:sp>
        <p:nvSpPr>
          <p:cNvPr id="6" name="Text Placeholder 3"/>
          <p:cNvSpPr txBox="1">
            <a:spLocks/>
          </p:cNvSpPr>
          <p:nvPr/>
        </p:nvSpPr>
        <p:spPr>
          <a:xfrm>
            <a:off x="191386" y="935037"/>
            <a:ext cx="8591389" cy="5487027"/>
          </a:xfrm>
          <a:prstGeom prst="rect">
            <a:avLst/>
          </a:prstGeom>
        </p:spPr>
        <p:txBody>
          <a:bodyPr/>
          <a:lstStyle>
            <a:lvl1pPr marL="0" indent="0" algn="l" defTabSz="914400" rtl="0" eaLnBrk="1" latinLnBrk="0" hangingPunct="1">
              <a:lnSpc>
                <a:spcPct val="95000"/>
              </a:lnSpc>
              <a:spcBef>
                <a:spcPts val="0"/>
              </a:spcBef>
              <a:spcAft>
                <a:spcPts val="1056"/>
              </a:spcAft>
              <a:buFontTx/>
              <a:buNone/>
              <a:defRPr sz="2200" kern="1200" baseline="0">
                <a:solidFill>
                  <a:schemeClr val="tx2"/>
                </a:solidFill>
                <a:latin typeface="+mn-lt"/>
                <a:ea typeface="+mn-ea"/>
                <a:cs typeface="Arial" pitchFamily="34" charset="0"/>
              </a:defRPr>
            </a:lvl1pPr>
            <a:lvl2pPr marL="0" indent="0" algn="l" defTabSz="914400" rtl="0" eaLnBrk="1" latinLnBrk="0" hangingPunct="1">
              <a:lnSpc>
                <a:spcPct val="85000"/>
              </a:lnSpc>
              <a:spcBef>
                <a:spcPts val="0"/>
              </a:spcBef>
              <a:spcAft>
                <a:spcPts val="792"/>
              </a:spcAft>
              <a:buFontTx/>
              <a:buNone/>
              <a:defRPr sz="22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22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9pPr>
          </a:lstStyle>
          <a:p>
            <a:r>
              <a:rPr lang="en-CA" dirty="0" smtClean="0"/>
              <a:t>Challenge to offence under New Brunswick’s </a:t>
            </a:r>
            <a:r>
              <a:rPr lang="en-CA" i="1" dirty="0" smtClean="0"/>
              <a:t>Liquor Control Act</a:t>
            </a:r>
            <a:r>
              <a:rPr lang="en-CA" dirty="0" smtClean="0"/>
              <a:t> for cross-border transport of liquor under section 121 of the </a:t>
            </a:r>
            <a:r>
              <a:rPr lang="en-CA" i="1" dirty="0" smtClean="0"/>
              <a:t>Constitution Act, 1867</a:t>
            </a:r>
            <a:r>
              <a:rPr lang="en-CA" dirty="0" smtClean="0"/>
              <a:t>, which provides that all articles of manufacture from any province shall be “admitted free” into each of the other provinces.</a:t>
            </a:r>
          </a:p>
          <a:p>
            <a:r>
              <a:rPr lang="en-CA" b="1" dirty="0" smtClean="0"/>
              <a:t>Issue 1:</a:t>
            </a:r>
            <a:r>
              <a:rPr lang="en-CA" dirty="0" smtClean="0"/>
              <a:t> Can binding precedent be revisited on the basis of expert historical and opinion evidence?</a:t>
            </a:r>
          </a:p>
          <a:p>
            <a:r>
              <a:rPr lang="en-CA" b="1" dirty="0"/>
              <a:t>Answer: </a:t>
            </a:r>
            <a:r>
              <a:rPr lang="en-CA" dirty="0" smtClean="0"/>
              <a:t>9-0</a:t>
            </a:r>
            <a:r>
              <a:rPr lang="en-CA" b="1" dirty="0" smtClean="0"/>
              <a:t> </a:t>
            </a:r>
            <a:r>
              <a:rPr lang="en-CA" dirty="0" smtClean="0"/>
              <a:t>(</a:t>
            </a:r>
            <a:r>
              <a:rPr lang="en-CA" u="sng" dirty="0" smtClean="0"/>
              <a:t>Per Curiam</a:t>
            </a:r>
            <a:r>
              <a:rPr lang="en-CA" dirty="0" smtClean="0"/>
              <a:t>) </a:t>
            </a:r>
            <a:r>
              <a:rPr lang="en-CA" dirty="0"/>
              <a:t>– NO – legal precedent </a:t>
            </a:r>
            <a:r>
              <a:rPr lang="en-CA" dirty="0" smtClean="0"/>
              <a:t>may only </a:t>
            </a:r>
            <a:r>
              <a:rPr lang="en-CA" dirty="0"/>
              <a:t>be revisited if new legal issues are raised </a:t>
            </a:r>
            <a:r>
              <a:rPr lang="en-CA" dirty="0" smtClean="0"/>
              <a:t>based on significant </a:t>
            </a:r>
            <a:r>
              <a:rPr lang="en-CA" dirty="0"/>
              <a:t>developments in the </a:t>
            </a:r>
            <a:r>
              <a:rPr lang="en-CA" dirty="0" smtClean="0"/>
              <a:t>law</a:t>
            </a:r>
          </a:p>
        </p:txBody>
      </p:sp>
    </p:spTree>
    <p:extLst>
      <p:ext uri="{BB962C8B-B14F-4D97-AF65-F5344CB8AC3E}">
        <p14:creationId xmlns:p14="http://schemas.microsoft.com/office/powerpoint/2010/main" val="35377558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CA" dirty="0" smtClean="0"/>
          </a:p>
        </p:txBody>
      </p:sp>
      <p:sp>
        <p:nvSpPr>
          <p:cNvPr id="4" name="Slide Number Placeholder 3"/>
          <p:cNvSpPr>
            <a:spLocks noGrp="1"/>
          </p:cNvSpPr>
          <p:nvPr>
            <p:ph type="sldNum" sz="quarter" idx="11"/>
          </p:nvPr>
        </p:nvSpPr>
        <p:spPr/>
        <p:txBody>
          <a:bodyPr/>
          <a:lstStyle/>
          <a:p>
            <a:fld id="{9A12B91B-C83B-4460-B2C8-CCFD3E5825AF}" type="slidenum">
              <a:rPr lang="en-CA" smtClean="0"/>
              <a:pPr/>
              <a:t>34</a:t>
            </a:fld>
            <a:endParaRPr lang="en-CA" dirty="0"/>
          </a:p>
        </p:txBody>
      </p:sp>
      <p:sp>
        <p:nvSpPr>
          <p:cNvPr id="5" name="Slide Number Placeholder 3"/>
          <p:cNvSpPr txBox="1">
            <a:spLocks/>
          </p:cNvSpPr>
          <p:nvPr/>
        </p:nvSpPr>
        <p:spPr>
          <a:xfrm>
            <a:off x="360000" y="6530400"/>
            <a:ext cx="180000" cy="180000"/>
          </a:xfrm>
          <a:prstGeom prst="rect">
            <a:avLst/>
          </a:prstGeom>
        </p:spPr>
        <p:txBody>
          <a:bodyPr vert="horz" lIns="0" tIns="0" rIns="0" bIns="0" rtlCol="0" anchor="t" anchorCtr="0"/>
          <a:lstStyle>
            <a:defPPr>
              <a:defRPr lang="en-US"/>
            </a:defPPr>
            <a:lvl1pPr marL="0" algn="l" defTabSz="914400" rtl="0" eaLnBrk="1" latinLnBrk="0" hangingPunct="1">
              <a:defRPr sz="9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12B91B-C83B-4460-B2C8-CCFD3E5825AF}" type="slidenum">
              <a:rPr lang="en-CA" smtClean="0"/>
              <a:pPr/>
              <a:t>34</a:t>
            </a:fld>
            <a:endParaRPr lang="en-CA" dirty="0"/>
          </a:p>
        </p:txBody>
      </p:sp>
      <p:sp>
        <p:nvSpPr>
          <p:cNvPr id="6" name="Title 2"/>
          <p:cNvSpPr>
            <a:spLocks noGrp="1"/>
          </p:cNvSpPr>
          <p:nvPr>
            <p:ph type="title"/>
          </p:nvPr>
        </p:nvSpPr>
        <p:spPr>
          <a:xfrm>
            <a:off x="358775" y="431800"/>
            <a:ext cx="8424000" cy="503238"/>
          </a:xfrm>
        </p:spPr>
        <p:txBody>
          <a:bodyPr/>
          <a:lstStyle/>
          <a:p>
            <a:r>
              <a:rPr lang="en-CA" sz="2400" b="1" i="1" dirty="0"/>
              <a:t>R. v. Comeau</a:t>
            </a:r>
            <a:r>
              <a:rPr lang="en-CA" sz="2400" b="1" dirty="0"/>
              <a:t>, 2018 SCC 15</a:t>
            </a:r>
            <a:endParaRPr lang="en-CA" sz="2400" dirty="0"/>
          </a:p>
        </p:txBody>
      </p:sp>
      <p:sp>
        <p:nvSpPr>
          <p:cNvPr id="7" name="Text Placeholder 3"/>
          <p:cNvSpPr txBox="1">
            <a:spLocks/>
          </p:cNvSpPr>
          <p:nvPr/>
        </p:nvSpPr>
        <p:spPr>
          <a:xfrm>
            <a:off x="191386" y="935037"/>
            <a:ext cx="8591389" cy="5487027"/>
          </a:xfrm>
          <a:prstGeom prst="rect">
            <a:avLst/>
          </a:prstGeom>
        </p:spPr>
        <p:txBody>
          <a:bodyPr/>
          <a:lstStyle>
            <a:lvl1pPr marL="0" indent="0" algn="l" defTabSz="914400" rtl="0" eaLnBrk="1" latinLnBrk="0" hangingPunct="1">
              <a:lnSpc>
                <a:spcPct val="95000"/>
              </a:lnSpc>
              <a:spcBef>
                <a:spcPts val="0"/>
              </a:spcBef>
              <a:spcAft>
                <a:spcPts val="1056"/>
              </a:spcAft>
              <a:buFontTx/>
              <a:buNone/>
              <a:defRPr sz="2200" kern="1200" baseline="0">
                <a:solidFill>
                  <a:schemeClr val="tx2"/>
                </a:solidFill>
                <a:latin typeface="+mn-lt"/>
                <a:ea typeface="+mn-ea"/>
                <a:cs typeface="Arial" pitchFamily="34" charset="0"/>
              </a:defRPr>
            </a:lvl1pPr>
            <a:lvl2pPr marL="0" indent="0" algn="l" defTabSz="914400" rtl="0" eaLnBrk="1" latinLnBrk="0" hangingPunct="1">
              <a:lnSpc>
                <a:spcPct val="85000"/>
              </a:lnSpc>
              <a:spcBef>
                <a:spcPts val="0"/>
              </a:spcBef>
              <a:spcAft>
                <a:spcPts val="792"/>
              </a:spcAft>
              <a:buFontTx/>
              <a:buNone/>
              <a:defRPr sz="22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22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9pPr>
          </a:lstStyle>
          <a:p>
            <a:r>
              <a:rPr lang="en-CA" dirty="0" smtClean="0"/>
              <a:t>Challenge to offence under New Brunswick’s </a:t>
            </a:r>
            <a:r>
              <a:rPr lang="en-CA" i="1" dirty="0" smtClean="0"/>
              <a:t>Liquor Control Act</a:t>
            </a:r>
            <a:r>
              <a:rPr lang="en-CA" dirty="0" smtClean="0"/>
              <a:t> for cross-border transport of liquor under section 121 of the </a:t>
            </a:r>
            <a:r>
              <a:rPr lang="en-CA" i="1" dirty="0" smtClean="0"/>
              <a:t>Constitution Act, 1867</a:t>
            </a:r>
            <a:r>
              <a:rPr lang="en-CA" dirty="0" smtClean="0"/>
              <a:t>, which provides that all articles of manufacture from any province shall be “admitted free” into each of the other provinces.</a:t>
            </a:r>
          </a:p>
          <a:p>
            <a:r>
              <a:rPr lang="en-CA" b="1" dirty="0" smtClean="0"/>
              <a:t>Issue 1:</a:t>
            </a:r>
            <a:r>
              <a:rPr lang="en-CA" dirty="0" smtClean="0"/>
              <a:t> Can binding precedent be revisited on the basis of expert historical and opinion evidence?</a:t>
            </a:r>
          </a:p>
          <a:p>
            <a:r>
              <a:rPr lang="en-CA" b="1" dirty="0"/>
              <a:t>Answer: </a:t>
            </a:r>
            <a:r>
              <a:rPr lang="en-CA" dirty="0" smtClean="0"/>
              <a:t>9-0</a:t>
            </a:r>
            <a:r>
              <a:rPr lang="en-CA" b="1" dirty="0" smtClean="0"/>
              <a:t> </a:t>
            </a:r>
            <a:r>
              <a:rPr lang="en-CA" dirty="0" smtClean="0"/>
              <a:t>(</a:t>
            </a:r>
            <a:r>
              <a:rPr lang="en-CA" u="sng" dirty="0" smtClean="0"/>
              <a:t>Per Curiam</a:t>
            </a:r>
            <a:r>
              <a:rPr lang="en-CA" dirty="0" smtClean="0"/>
              <a:t>) </a:t>
            </a:r>
            <a:r>
              <a:rPr lang="en-CA" dirty="0"/>
              <a:t>– NO – legal precedent </a:t>
            </a:r>
            <a:r>
              <a:rPr lang="en-CA" dirty="0" smtClean="0"/>
              <a:t>may only </a:t>
            </a:r>
            <a:r>
              <a:rPr lang="en-CA" dirty="0"/>
              <a:t>be revisited if new legal issues are raised </a:t>
            </a:r>
            <a:r>
              <a:rPr lang="en-CA" dirty="0" smtClean="0"/>
              <a:t>based on significant </a:t>
            </a:r>
            <a:r>
              <a:rPr lang="en-CA" dirty="0"/>
              <a:t>developments in the </a:t>
            </a:r>
            <a:r>
              <a:rPr lang="en-CA" dirty="0" smtClean="0"/>
              <a:t>law</a:t>
            </a:r>
          </a:p>
          <a:p>
            <a:r>
              <a:rPr lang="en-CA" b="1" dirty="0" smtClean="0"/>
              <a:t>Issue 2: </a:t>
            </a:r>
            <a:r>
              <a:rPr lang="en-CA" dirty="0"/>
              <a:t>D</a:t>
            </a:r>
            <a:r>
              <a:rPr lang="en-CA" dirty="0" smtClean="0"/>
              <a:t>oes </a:t>
            </a:r>
            <a:r>
              <a:rPr lang="en-CA" dirty="0"/>
              <a:t>s. 134(b) of the New Brunswick </a:t>
            </a:r>
            <a:r>
              <a:rPr lang="en-CA" i="1" dirty="0"/>
              <a:t>Liquor Control Act</a:t>
            </a:r>
            <a:r>
              <a:rPr lang="en-CA" dirty="0"/>
              <a:t> infringe s. 121 of the </a:t>
            </a:r>
            <a:r>
              <a:rPr lang="en-CA" i="1" dirty="0"/>
              <a:t>Constitution Act, </a:t>
            </a:r>
            <a:r>
              <a:rPr lang="en-CA" i="1" dirty="0" smtClean="0"/>
              <a:t>1867?</a:t>
            </a:r>
            <a:endParaRPr lang="en-CA" b="1" dirty="0" smtClean="0"/>
          </a:p>
        </p:txBody>
      </p:sp>
    </p:spTree>
    <p:extLst>
      <p:ext uri="{BB962C8B-B14F-4D97-AF65-F5344CB8AC3E}">
        <p14:creationId xmlns:p14="http://schemas.microsoft.com/office/powerpoint/2010/main" val="588725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CA" dirty="0" smtClean="0"/>
          </a:p>
        </p:txBody>
      </p:sp>
      <p:sp>
        <p:nvSpPr>
          <p:cNvPr id="4" name="Slide Number Placeholder 3"/>
          <p:cNvSpPr>
            <a:spLocks noGrp="1"/>
          </p:cNvSpPr>
          <p:nvPr>
            <p:ph type="sldNum" sz="quarter" idx="11"/>
          </p:nvPr>
        </p:nvSpPr>
        <p:spPr/>
        <p:txBody>
          <a:bodyPr/>
          <a:lstStyle/>
          <a:p>
            <a:fld id="{9A12B91B-C83B-4460-B2C8-CCFD3E5825AF}" type="slidenum">
              <a:rPr lang="en-CA" smtClean="0"/>
              <a:pPr/>
              <a:t>35</a:t>
            </a:fld>
            <a:endParaRPr lang="en-CA" dirty="0"/>
          </a:p>
        </p:txBody>
      </p:sp>
      <p:sp>
        <p:nvSpPr>
          <p:cNvPr id="5" name="Slide Number Placeholder 3"/>
          <p:cNvSpPr txBox="1">
            <a:spLocks/>
          </p:cNvSpPr>
          <p:nvPr/>
        </p:nvSpPr>
        <p:spPr>
          <a:xfrm>
            <a:off x="360000" y="6530400"/>
            <a:ext cx="180000" cy="180000"/>
          </a:xfrm>
          <a:prstGeom prst="rect">
            <a:avLst/>
          </a:prstGeom>
        </p:spPr>
        <p:txBody>
          <a:bodyPr vert="horz" lIns="0" tIns="0" rIns="0" bIns="0" rtlCol="0" anchor="t" anchorCtr="0"/>
          <a:lstStyle>
            <a:defPPr>
              <a:defRPr lang="en-US"/>
            </a:defPPr>
            <a:lvl1pPr marL="0" algn="l" defTabSz="914400" rtl="0" eaLnBrk="1" latinLnBrk="0" hangingPunct="1">
              <a:defRPr sz="9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12B91B-C83B-4460-B2C8-CCFD3E5825AF}" type="slidenum">
              <a:rPr lang="en-CA" smtClean="0"/>
              <a:pPr/>
              <a:t>35</a:t>
            </a:fld>
            <a:endParaRPr lang="en-CA" dirty="0"/>
          </a:p>
        </p:txBody>
      </p:sp>
      <p:sp>
        <p:nvSpPr>
          <p:cNvPr id="6" name="Slide Number Placeholder 3"/>
          <p:cNvSpPr txBox="1">
            <a:spLocks/>
          </p:cNvSpPr>
          <p:nvPr/>
        </p:nvSpPr>
        <p:spPr>
          <a:xfrm>
            <a:off x="360000" y="6530400"/>
            <a:ext cx="180000" cy="180000"/>
          </a:xfrm>
          <a:prstGeom prst="rect">
            <a:avLst/>
          </a:prstGeom>
        </p:spPr>
        <p:txBody>
          <a:bodyPr vert="horz" lIns="0" tIns="0" rIns="0" bIns="0" rtlCol="0" anchor="t" anchorCtr="0"/>
          <a:lstStyle>
            <a:defPPr>
              <a:defRPr lang="en-US"/>
            </a:defPPr>
            <a:lvl1pPr marL="0" algn="l" defTabSz="914400" rtl="0" eaLnBrk="1" latinLnBrk="0" hangingPunct="1">
              <a:defRPr sz="9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12B91B-C83B-4460-B2C8-CCFD3E5825AF}" type="slidenum">
              <a:rPr lang="en-CA" smtClean="0"/>
              <a:pPr/>
              <a:t>35</a:t>
            </a:fld>
            <a:endParaRPr lang="en-CA" dirty="0"/>
          </a:p>
        </p:txBody>
      </p:sp>
      <p:sp>
        <p:nvSpPr>
          <p:cNvPr id="7" name="Title 2"/>
          <p:cNvSpPr>
            <a:spLocks noGrp="1"/>
          </p:cNvSpPr>
          <p:nvPr>
            <p:ph type="title"/>
          </p:nvPr>
        </p:nvSpPr>
        <p:spPr>
          <a:xfrm>
            <a:off x="358775" y="431800"/>
            <a:ext cx="8424000" cy="503238"/>
          </a:xfrm>
        </p:spPr>
        <p:txBody>
          <a:bodyPr/>
          <a:lstStyle/>
          <a:p>
            <a:r>
              <a:rPr lang="en-CA" sz="2400" b="1" i="1" dirty="0"/>
              <a:t>R. v. Comeau</a:t>
            </a:r>
            <a:r>
              <a:rPr lang="en-CA" sz="2400" b="1" dirty="0"/>
              <a:t>, 2018 SCC 15</a:t>
            </a:r>
            <a:endParaRPr lang="en-CA" sz="2400" dirty="0"/>
          </a:p>
        </p:txBody>
      </p:sp>
      <p:sp>
        <p:nvSpPr>
          <p:cNvPr id="8" name="Text Placeholder 3"/>
          <p:cNvSpPr txBox="1">
            <a:spLocks/>
          </p:cNvSpPr>
          <p:nvPr/>
        </p:nvSpPr>
        <p:spPr>
          <a:xfrm>
            <a:off x="191386" y="935037"/>
            <a:ext cx="8591389" cy="5487027"/>
          </a:xfrm>
          <a:prstGeom prst="rect">
            <a:avLst/>
          </a:prstGeom>
        </p:spPr>
        <p:txBody>
          <a:bodyPr/>
          <a:lstStyle>
            <a:lvl1pPr marL="0" indent="0" algn="l" defTabSz="914400" rtl="0" eaLnBrk="1" latinLnBrk="0" hangingPunct="1">
              <a:lnSpc>
                <a:spcPct val="95000"/>
              </a:lnSpc>
              <a:spcBef>
                <a:spcPts val="0"/>
              </a:spcBef>
              <a:spcAft>
                <a:spcPts val="1056"/>
              </a:spcAft>
              <a:buFontTx/>
              <a:buNone/>
              <a:defRPr sz="2200" kern="1200" baseline="0">
                <a:solidFill>
                  <a:schemeClr val="tx2"/>
                </a:solidFill>
                <a:latin typeface="+mn-lt"/>
                <a:ea typeface="+mn-ea"/>
                <a:cs typeface="Arial" pitchFamily="34" charset="0"/>
              </a:defRPr>
            </a:lvl1pPr>
            <a:lvl2pPr marL="0" indent="0" algn="l" defTabSz="914400" rtl="0" eaLnBrk="1" latinLnBrk="0" hangingPunct="1">
              <a:lnSpc>
                <a:spcPct val="85000"/>
              </a:lnSpc>
              <a:spcBef>
                <a:spcPts val="0"/>
              </a:spcBef>
              <a:spcAft>
                <a:spcPts val="792"/>
              </a:spcAft>
              <a:buFontTx/>
              <a:buNone/>
              <a:defRPr sz="2200" kern="1200" baseline="0">
                <a:solidFill>
                  <a:schemeClr val="tx1"/>
                </a:solidFill>
                <a:latin typeface="+mn-lt"/>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2200" kern="1200">
                <a:solidFill>
                  <a:schemeClr val="tx1"/>
                </a:solidFill>
                <a:latin typeface="+mn-lt"/>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mn-lt"/>
                <a:ea typeface="+mn-ea"/>
                <a:cs typeface="Arial" pitchFamily="34" charset="0"/>
              </a:defRPr>
            </a:lvl9pPr>
          </a:lstStyle>
          <a:p>
            <a:r>
              <a:rPr lang="en-CA" dirty="0" smtClean="0"/>
              <a:t>Challenge to offence under New Brunswick’s </a:t>
            </a:r>
            <a:r>
              <a:rPr lang="en-CA" i="1" dirty="0" smtClean="0"/>
              <a:t>Liquor Control Act</a:t>
            </a:r>
            <a:r>
              <a:rPr lang="en-CA" dirty="0" smtClean="0"/>
              <a:t> for cross-border transport of liquor under section 121 of the </a:t>
            </a:r>
            <a:r>
              <a:rPr lang="en-CA" i="1" dirty="0" smtClean="0"/>
              <a:t>Constitution Act, 1867</a:t>
            </a:r>
            <a:r>
              <a:rPr lang="en-CA" dirty="0" smtClean="0"/>
              <a:t>, which provides that all articles of manufacture from any province shall be “admitted free” into each of the other provinces.</a:t>
            </a:r>
          </a:p>
          <a:p>
            <a:r>
              <a:rPr lang="en-CA" b="1" dirty="0" smtClean="0"/>
              <a:t>Issue 1:</a:t>
            </a:r>
            <a:r>
              <a:rPr lang="en-CA" dirty="0" smtClean="0"/>
              <a:t> Can binding precedent be revisited on the basis of expert historical and opinion evidence?</a:t>
            </a:r>
          </a:p>
          <a:p>
            <a:r>
              <a:rPr lang="en-CA" b="1" dirty="0"/>
              <a:t>Answer: </a:t>
            </a:r>
            <a:r>
              <a:rPr lang="en-CA" dirty="0"/>
              <a:t>9</a:t>
            </a:r>
            <a:r>
              <a:rPr lang="en-CA" dirty="0" smtClean="0"/>
              <a:t>-0</a:t>
            </a:r>
            <a:r>
              <a:rPr lang="en-CA" b="1" dirty="0" smtClean="0"/>
              <a:t> </a:t>
            </a:r>
            <a:r>
              <a:rPr lang="en-CA" dirty="0" smtClean="0"/>
              <a:t>(</a:t>
            </a:r>
            <a:r>
              <a:rPr lang="en-CA" u="sng" dirty="0" smtClean="0"/>
              <a:t>Per Curiam</a:t>
            </a:r>
            <a:r>
              <a:rPr lang="en-CA" dirty="0" smtClean="0"/>
              <a:t>) </a:t>
            </a:r>
            <a:r>
              <a:rPr lang="en-CA" dirty="0"/>
              <a:t>– NO – legal precedent </a:t>
            </a:r>
            <a:r>
              <a:rPr lang="en-CA" dirty="0" smtClean="0"/>
              <a:t>may only </a:t>
            </a:r>
            <a:r>
              <a:rPr lang="en-CA" dirty="0"/>
              <a:t>be revisited if new legal issues are raised </a:t>
            </a:r>
            <a:r>
              <a:rPr lang="en-CA" dirty="0" smtClean="0"/>
              <a:t>based on significant </a:t>
            </a:r>
            <a:r>
              <a:rPr lang="en-CA" dirty="0"/>
              <a:t>developments in the </a:t>
            </a:r>
            <a:r>
              <a:rPr lang="en-CA" dirty="0" smtClean="0"/>
              <a:t>law</a:t>
            </a:r>
          </a:p>
          <a:p>
            <a:r>
              <a:rPr lang="en-CA" b="1" dirty="0" smtClean="0"/>
              <a:t>Issue 2: </a:t>
            </a:r>
            <a:r>
              <a:rPr lang="en-CA" dirty="0"/>
              <a:t>D</a:t>
            </a:r>
            <a:r>
              <a:rPr lang="en-CA" dirty="0" smtClean="0"/>
              <a:t>oes </a:t>
            </a:r>
            <a:r>
              <a:rPr lang="en-CA" dirty="0"/>
              <a:t>s. 134(b) of the New Brunswick </a:t>
            </a:r>
            <a:r>
              <a:rPr lang="en-CA" i="1" dirty="0"/>
              <a:t>Liquor Control Act</a:t>
            </a:r>
            <a:r>
              <a:rPr lang="en-CA" dirty="0"/>
              <a:t> infringe s. 121 of the </a:t>
            </a:r>
            <a:r>
              <a:rPr lang="en-CA" i="1" dirty="0"/>
              <a:t>Constitution Act, </a:t>
            </a:r>
            <a:r>
              <a:rPr lang="en-CA" i="1" dirty="0" smtClean="0"/>
              <a:t>1867?</a:t>
            </a:r>
          </a:p>
          <a:p>
            <a:r>
              <a:rPr lang="en-CA" b="1" dirty="0"/>
              <a:t>Answer: </a:t>
            </a:r>
            <a:r>
              <a:rPr lang="en-CA" dirty="0"/>
              <a:t>9</a:t>
            </a:r>
            <a:r>
              <a:rPr lang="en-CA" dirty="0" smtClean="0"/>
              <a:t>-0</a:t>
            </a:r>
            <a:r>
              <a:rPr lang="en-CA" b="1" dirty="0" smtClean="0"/>
              <a:t> </a:t>
            </a:r>
            <a:r>
              <a:rPr lang="en-CA" dirty="0"/>
              <a:t>(</a:t>
            </a:r>
            <a:r>
              <a:rPr lang="en-CA" u="sng" dirty="0"/>
              <a:t>Per Curiam</a:t>
            </a:r>
            <a:r>
              <a:rPr lang="en-CA" dirty="0"/>
              <a:t>) – </a:t>
            </a:r>
            <a:r>
              <a:rPr lang="en-CA" dirty="0" smtClean="0"/>
              <a:t>NO – the </a:t>
            </a:r>
            <a:r>
              <a:rPr lang="en-CA" dirty="0"/>
              <a:t>impediment to trade posed by s. 134(b) is an incidental effect of a regulatory scheme that does not, as its primary purpose, </a:t>
            </a:r>
            <a:r>
              <a:rPr lang="en-CA" dirty="0" smtClean="0"/>
              <a:t>prevent interprovincial trade. </a:t>
            </a:r>
            <a:endParaRPr lang="en-CA" b="1" dirty="0" smtClean="0"/>
          </a:p>
        </p:txBody>
      </p:sp>
    </p:spTree>
    <p:extLst>
      <p:ext uri="{BB962C8B-B14F-4D97-AF65-F5344CB8AC3E}">
        <p14:creationId xmlns:p14="http://schemas.microsoft.com/office/powerpoint/2010/main" val="1271155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i="1" dirty="0"/>
              <a:t>Chagnon v. Syndicat de la fonction publique et parapublique du Québec</a:t>
            </a:r>
            <a:r>
              <a:rPr lang="en-US" sz="2400" b="1" dirty="0"/>
              <a:t>, 2018 SCC </a:t>
            </a:r>
            <a:r>
              <a:rPr lang="en-US" sz="2400" b="1" dirty="0" smtClean="0"/>
              <a:t>39</a:t>
            </a:r>
            <a:br>
              <a:rPr lang="en-US" sz="2400" b="1" dirty="0" smtClean="0"/>
            </a:br>
            <a:endParaRPr lang="en-CA" sz="2400" dirty="0"/>
          </a:p>
        </p:txBody>
      </p:sp>
      <p:sp>
        <p:nvSpPr>
          <p:cNvPr id="3" name="Footer Placeholder 2"/>
          <p:cNvSpPr>
            <a:spLocks noGrp="1"/>
          </p:cNvSpPr>
          <p:nvPr>
            <p:ph type="ftr" sz="quarter" idx="10"/>
          </p:nvPr>
        </p:nvSpPr>
        <p:spPr/>
        <p:txBody>
          <a:bodyPr/>
          <a:lstStyle/>
          <a:p>
            <a:endParaRPr lang="en-CA" dirty="0" smtClean="0"/>
          </a:p>
        </p:txBody>
      </p:sp>
      <p:sp>
        <p:nvSpPr>
          <p:cNvPr id="4" name="Slide Number Placeholder 3"/>
          <p:cNvSpPr>
            <a:spLocks noGrp="1"/>
          </p:cNvSpPr>
          <p:nvPr>
            <p:ph type="sldNum" sz="quarter" idx="11"/>
          </p:nvPr>
        </p:nvSpPr>
        <p:spPr/>
        <p:txBody>
          <a:bodyPr/>
          <a:lstStyle/>
          <a:p>
            <a:fld id="{9A12B91B-C83B-4460-B2C8-CCFD3E5825AF}" type="slidenum">
              <a:rPr lang="en-CA" smtClean="0"/>
              <a:pPr/>
              <a:t>36</a:t>
            </a:fld>
            <a:endParaRPr lang="en-CA" dirty="0"/>
          </a:p>
        </p:txBody>
      </p:sp>
      <p:sp>
        <p:nvSpPr>
          <p:cNvPr id="5" name="TextBox 4"/>
          <p:cNvSpPr txBox="1"/>
          <p:nvPr/>
        </p:nvSpPr>
        <p:spPr>
          <a:xfrm>
            <a:off x="360000" y="1257300"/>
            <a:ext cx="8269650" cy="1754326"/>
          </a:xfrm>
          <a:prstGeom prst="rect">
            <a:avLst/>
          </a:prstGeom>
          <a:noFill/>
        </p:spPr>
        <p:txBody>
          <a:bodyPr wrap="square" rtlCol="0">
            <a:spAutoFit/>
          </a:bodyPr>
          <a:lstStyle/>
          <a:p>
            <a:r>
              <a:rPr lang="en-US" dirty="0">
                <a:solidFill>
                  <a:srgbClr val="FF0000"/>
                </a:solidFill>
              </a:rPr>
              <a:t>The President of the National Assembly of </a:t>
            </a:r>
            <a:r>
              <a:rPr lang="en-US" dirty="0" smtClean="0">
                <a:solidFill>
                  <a:srgbClr val="FF0000"/>
                </a:solidFill>
              </a:rPr>
              <a:t>Québec </a:t>
            </a:r>
            <a:r>
              <a:rPr lang="en-US" dirty="0">
                <a:solidFill>
                  <a:srgbClr val="FF0000"/>
                </a:solidFill>
              </a:rPr>
              <a:t>dismissed three security guards employed by the National </a:t>
            </a:r>
            <a:r>
              <a:rPr lang="en-US" dirty="0" smtClean="0">
                <a:solidFill>
                  <a:srgbClr val="FF0000"/>
                </a:solidFill>
              </a:rPr>
              <a:t>Assembly and </a:t>
            </a:r>
            <a:r>
              <a:rPr lang="en-US" dirty="0">
                <a:solidFill>
                  <a:srgbClr val="FF0000"/>
                </a:solidFill>
              </a:rPr>
              <a:t>argued that the decision to dismiss the security guard was protected by the parliamentary </a:t>
            </a:r>
            <a:r>
              <a:rPr lang="en-US" dirty="0" smtClean="0">
                <a:solidFill>
                  <a:srgbClr val="FF0000"/>
                </a:solidFill>
              </a:rPr>
              <a:t>privilege.</a:t>
            </a:r>
          </a:p>
          <a:p>
            <a:endParaRPr lang="en-US" dirty="0" smtClean="0">
              <a:solidFill>
                <a:srgbClr val="FF0000"/>
              </a:solidFill>
            </a:endParaRPr>
          </a:p>
          <a:p>
            <a:r>
              <a:rPr lang="en-CA" b="1" dirty="0" smtClean="0">
                <a:solidFill>
                  <a:srgbClr val="FF0000"/>
                </a:solidFill>
              </a:rPr>
              <a:t>Issue </a:t>
            </a:r>
            <a:r>
              <a:rPr lang="en-CA" b="1" dirty="0">
                <a:solidFill>
                  <a:srgbClr val="FF0000"/>
                </a:solidFill>
              </a:rPr>
              <a:t>1:</a:t>
            </a:r>
            <a:r>
              <a:rPr lang="en-CA" dirty="0">
                <a:solidFill>
                  <a:srgbClr val="FF0000"/>
                </a:solidFill>
              </a:rPr>
              <a:t> Was the President’s decision to dismiss the security guards protected by </a:t>
            </a:r>
            <a:r>
              <a:rPr lang="en-CA" dirty="0" smtClean="0">
                <a:solidFill>
                  <a:srgbClr val="FF0000"/>
                </a:solidFill>
              </a:rPr>
              <a:t>a parliamentary </a:t>
            </a:r>
            <a:r>
              <a:rPr lang="en-CA" dirty="0">
                <a:solidFill>
                  <a:srgbClr val="FF0000"/>
                </a:solidFill>
              </a:rPr>
              <a:t>privilege over the management of employees?</a:t>
            </a:r>
          </a:p>
        </p:txBody>
      </p:sp>
    </p:spTree>
    <p:extLst>
      <p:ext uri="{BB962C8B-B14F-4D97-AF65-F5344CB8AC3E}">
        <p14:creationId xmlns:p14="http://schemas.microsoft.com/office/powerpoint/2010/main" val="17934340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i="1" dirty="0"/>
              <a:t>Chagnon v. Syndicat de la fonction publique et parapublique du Québec</a:t>
            </a:r>
            <a:r>
              <a:rPr lang="en-US" sz="2400" b="1" dirty="0"/>
              <a:t>, 2018 SCC </a:t>
            </a:r>
            <a:r>
              <a:rPr lang="en-US" sz="2400" b="1" dirty="0" smtClean="0"/>
              <a:t>39</a:t>
            </a:r>
            <a:br>
              <a:rPr lang="en-US" sz="2400" b="1" dirty="0" smtClean="0"/>
            </a:br>
            <a:endParaRPr lang="en-CA" sz="2400" dirty="0"/>
          </a:p>
        </p:txBody>
      </p:sp>
      <p:sp>
        <p:nvSpPr>
          <p:cNvPr id="3" name="Footer Placeholder 2"/>
          <p:cNvSpPr>
            <a:spLocks noGrp="1"/>
          </p:cNvSpPr>
          <p:nvPr>
            <p:ph type="ftr" sz="quarter" idx="10"/>
          </p:nvPr>
        </p:nvSpPr>
        <p:spPr/>
        <p:txBody>
          <a:bodyPr/>
          <a:lstStyle/>
          <a:p>
            <a:endParaRPr lang="en-CA" dirty="0" smtClean="0"/>
          </a:p>
        </p:txBody>
      </p:sp>
      <p:sp>
        <p:nvSpPr>
          <p:cNvPr id="4" name="Slide Number Placeholder 3"/>
          <p:cNvSpPr>
            <a:spLocks noGrp="1"/>
          </p:cNvSpPr>
          <p:nvPr>
            <p:ph type="sldNum" sz="quarter" idx="11"/>
          </p:nvPr>
        </p:nvSpPr>
        <p:spPr/>
        <p:txBody>
          <a:bodyPr/>
          <a:lstStyle/>
          <a:p>
            <a:fld id="{9A12B91B-C83B-4460-B2C8-CCFD3E5825AF}" type="slidenum">
              <a:rPr lang="en-CA" smtClean="0"/>
              <a:pPr/>
              <a:t>37</a:t>
            </a:fld>
            <a:endParaRPr lang="en-CA" dirty="0"/>
          </a:p>
        </p:txBody>
      </p:sp>
      <p:sp>
        <p:nvSpPr>
          <p:cNvPr id="5" name="TextBox 4"/>
          <p:cNvSpPr txBox="1"/>
          <p:nvPr/>
        </p:nvSpPr>
        <p:spPr>
          <a:xfrm>
            <a:off x="360000" y="1257300"/>
            <a:ext cx="8269650" cy="2862322"/>
          </a:xfrm>
          <a:prstGeom prst="rect">
            <a:avLst/>
          </a:prstGeom>
          <a:noFill/>
        </p:spPr>
        <p:txBody>
          <a:bodyPr wrap="square" rtlCol="0">
            <a:spAutoFit/>
          </a:bodyPr>
          <a:lstStyle/>
          <a:p>
            <a:r>
              <a:rPr lang="en-US" dirty="0">
                <a:solidFill>
                  <a:srgbClr val="FF0000"/>
                </a:solidFill>
              </a:rPr>
              <a:t>The President of the National Assembly of </a:t>
            </a:r>
            <a:r>
              <a:rPr lang="en-US" dirty="0" smtClean="0">
                <a:solidFill>
                  <a:srgbClr val="FF0000"/>
                </a:solidFill>
              </a:rPr>
              <a:t>Québec </a:t>
            </a:r>
            <a:r>
              <a:rPr lang="en-US" dirty="0">
                <a:solidFill>
                  <a:srgbClr val="FF0000"/>
                </a:solidFill>
              </a:rPr>
              <a:t>dismissed three security guards employed by the National </a:t>
            </a:r>
            <a:r>
              <a:rPr lang="en-US" dirty="0" smtClean="0">
                <a:solidFill>
                  <a:srgbClr val="FF0000"/>
                </a:solidFill>
              </a:rPr>
              <a:t>Assembly and </a:t>
            </a:r>
            <a:r>
              <a:rPr lang="en-US" dirty="0">
                <a:solidFill>
                  <a:srgbClr val="FF0000"/>
                </a:solidFill>
              </a:rPr>
              <a:t>argued that the decision to dismiss the security guard was protected by the parliamentary </a:t>
            </a:r>
            <a:r>
              <a:rPr lang="en-US" dirty="0" smtClean="0">
                <a:solidFill>
                  <a:srgbClr val="FF0000"/>
                </a:solidFill>
              </a:rPr>
              <a:t>privilege.</a:t>
            </a:r>
          </a:p>
          <a:p>
            <a:endParaRPr lang="en-US" dirty="0" smtClean="0">
              <a:solidFill>
                <a:srgbClr val="FF0000"/>
              </a:solidFill>
            </a:endParaRPr>
          </a:p>
          <a:p>
            <a:r>
              <a:rPr lang="en-CA" b="1" dirty="0" smtClean="0">
                <a:solidFill>
                  <a:srgbClr val="FF0000"/>
                </a:solidFill>
              </a:rPr>
              <a:t>Issue </a:t>
            </a:r>
            <a:r>
              <a:rPr lang="en-CA" b="1" dirty="0">
                <a:solidFill>
                  <a:srgbClr val="FF0000"/>
                </a:solidFill>
              </a:rPr>
              <a:t>1:</a:t>
            </a:r>
            <a:r>
              <a:rPr lang="en-CA" dirty="0">
                <a:solidFill>
                  <a:srgbClr val="FF0000"/>
                </a:solidFill>
              </a:rPr>
              <a:t> Was the President’s decision to dismiss the security guards protected by </a:t>
            </a:r>
            <a:r>
              <a:rPr lang="en-CA" dirty="0" smtClean="0">
                <a:solidFill>
                  <a:srgbClr val="FF0000"/>
                </a:solidFill>
              </a:rPr>
              <a:t>a parliamentary </a:t>
            </a:r>
            <a:r>
              <a:rPr lang="en-CA" dirty="0">
                <a:solidFill>
                  <a:srgbClr val="FF0000"/>
                </a:solidFill>
              </a:rPr>
              <a:t>privilege over the management of employees</a:t>
            </a:r>
            <a:r>
              <a:rPr lang="en-CA" dirty="0" smtClean="0">
                <a:solidFill>
                  <a:srgbClr val="FF0000"/>
                </a:solidFill>
              </a:rPr>
              <a:t>?</a:t>
            </a:r>
          </a:p>
          <a:p>
            <a:endParaRPr lang="en-CA" dirty="0">
              <a:solidFill>
                <a:srgbClr val="FF0000"/>
              </a:solidFill>
            </a:endParaRPr>
          </a:p>
          <a:p>
            <a:r>
              <a:rPr lang="en-CA" b="1" dirty="0">
                <a:solidFill>
                  <a:srgbClr val="FF0000"/>
                </a:solidFill>
              </a:rPr>
              <a:t>Answer: </a:t>
            </a:r>
            <a:r>
              <a:rPr lang="en-CA" dirty="0" smtClean="0">
                <a:solidFill>
                  <a:srgbClr val="FF0000"/>
                </a:solidFill>
              </a:rPr>
              <a:t>6-2*</a:t>
            </a:r>
            <a:r>
              <a:rPr lang="en-CA" b="1" dirty="0" smtClean="0">
                <a:solidFill>
                  <a:srgbClr val="FF0000"/>
                </a:solidFill>
              </a:rPr>
              <a:t> </a:t>
            </a:r>
            <a:r>
              <a:rPr lang="en-CA" dirty="0" smtClean="0">
                <a:solidFill>
                  <a:srgbClr val="FF0000"/>
                </a:solidFill>
              </a:rPr>
              <a:t>(</a:t>
            </a:r>
            <a:r>
              <a:rPr lang="en-CA" u="sng" dirty="0" smtClean="0">
                <a:solidFill>
                  <a:srgbClr val="FF0000"/>
                </a:solidFill>
              </a:rPr>
              <a:t>Karakatsanis</a:t>
            </a:r>
            <a:r>
              <a:rPr lang="en-CA" dirty="0" smtClean="0">
                <a:solidFill>
                  <a:srgbClr val="FF0000"/>
                </a:solidFill>
              </a:rPr>
              <a:t>) </a:t>
            </a:r>
            <a:r>
              <a:rPr lang="en-CA" dirty="0">
                <a:solidFill>
                  <a:srgbClr val="FF0000"/>
                </a:solidFill>
              </a:rPr>
              <a:t>– NO – </a:t>
            </a:r>
            <a:r>
              <a:rPr lang="en-US" dirty="0">
                <a:solidFill>
                  <a:srgbClr val="FF0000"/>
                </a:solidFill>
              </a:rPr>
              <a:t>p</a:t>
            </a:r>
            <a:r>
              <a:rPr lang="en-US" dirty="0" smtClean="0">
                <a:solidFill>
                  <a:srgbClr val="FF0000"/>
                </a:solidFill>
              </a:rPr>
              <a:t>ermitting </a:t>
            </a:r>
            <a:r>
              <a:rPr lang="en-US" dirty="0">
                <a:solidFill>
                  <a:srgbClr val="FF0000"/>
                </a:solidFill>
              </a:rPr>
              <a:t>the enforcement of basic employment and labour protections for the security guards would not undermine the independence required for the Assembly to fulfil its constitutional mandate.</a:t>
            </a:r>
            <a:endParaRPr lang="en-CA" sz="2200" dirty="0">
              <a:solidFill>
                <a:srgbClr val="FF0000"/>
              </a:solidFill>
            </a:endParaRPr>
          </a:p>
        </p:txBody>
      </p:sp>
      <p:sp>
        <p:nvSpPr>
          <p:cNvPr id="6" name="TextBox 5"/>
          <p:cNvSpPr txBox="1"/>
          <p:nvPr/>
        </p:nvSpPr>
        <p:spPr>
          <a:xfrm>
            <a:off x="276225" y="5876925"/>
            <a:ext cx="4038600" cy="646331"/>
          </a:xfrm>
          <a:prstGeom prst="rect">
            <a:avLst/>
          </a:prstGeom>
          <a:noFill/>
        </p:spPr>
        <p:txBody>
          <a:bodyPr wrap="square" rtlCol="0">
            <a:spAutoFit/>
          </a:bodyPr>
          <a:lstStyle/>
          <a:p>
            <a:r>
              <a:rPr lang="en-CA" dirty="0" smtClean="0">
                <a:solidFill>
                  <a:srgbClr val="FF0000"/>
                </a:solidFill>
              </a:rPr>
              <a:t>*Rowe’s concurring reasons did not address this issue</a:t>
            </a:r>
            <a:endParaRPr lang="en-CA" dirty="0">
              <a:solidFill>
                <a:srgbClr val="FF0000"/>
              </a:solidFill>
            </a:endParaRPr>
          </a:p>
        </p:txBody>
      </p:sp>
    </p:spTree>
    <p:extLst>
      <p:ext uri="{BB962C8B-B14F-4D97-AF65-F5344CB8AC3E}">
        <p14:creationId xmlns:p14="http://schemas.microsoft.com/office/powerpoint/2010/main" val="2133189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i="1" dirty="0"/>
              <a:t>Chagnon v. Syndicat de la fonction publique et parapublique du Québec</a:t>
            </a:r>
            <a:r>
              <a:rPr lang="en-US" sz="2400" b="1" dirty="0"/>
              <a:t>, 2018 SCC </a:t>
            </a:r>
            <a:r>
              <a:rPr lang="en-US" sz="2400" b="1" dirty="0" smtClean="0"/>
              <a:t>39</a:t>
            </a:r>
            <a:br>
              <a:rPr lang="en-US" sz="2400" b="1" dirty="0" smtClean="0"/>
            </a:br>
            <a:endParaRPr lang="en-CA" sz="2400" dirty="0"/>
          </a:p>
        </p:txBody>
      </p:sp>
      <p:sp>
        <p:nvSpPr>
          <p:cNvPr id="3" name="Footer Placeholder 2"/>
          <p:cNvSpPr>
            <a:spLocks noGrp="1"/>
          </p:cNvSpPr>
          <p:nvPr>
            <p:ph type="ftr" sz="quarter" idx="10"/>
          </p:nvPr>
        </p:nvSpPr>
        <p:spPr/>
        <p:txBody>
          <a:bodyPr/>
          <a:lstStyle/>
          <a:p>
            <a:endParaRPr lang="en-CA" dirty="0" smtClean="0"/>
          </a:p>
        </p:txBody>
      </p:sp>
      <p:sp>
        <p:nvSpPr>
          <p:cNvPr id="4" name="Slide Number Placeholder 3"/>
          <p:cNvSpPr>
            <a:spLocks noGrp="1"/>
          </p:cNvSpPr>
          <p:nvPr>
            <p:ph type="sldNum" sz="quarter" idx="11"/>
          </p:nvPr>
        </p:nvSpPr>
        <p:spPr/>
        <p:txBody>
          <a:bodyPr/>
          <a:lstStyle/>
          <a:p>
            <a:fld id="{9A12B91B-C83B-4460-B2C8-CCFD3E5825AF}" type="slidenum">
              <a:rPr lang="en-CA" smtClean="0"/>
              <a:pPr/>
              <a:t>38</a:t>
            </a:fld>
            <a:endParaRPr lang="en-CA" dirty="0"/>
          </a:p>
        </p:txBody>
      </p:sp>
      <p:sp>
        <p:nvSpPr>
          <p:cNvPr id="5" name="TextBox 4"/>
          <p:cNvSpPr txBox="1"/>
          <p:nvPr/>
        </p:nvSpPr>
        <p:spPr>
          <a:xfrm>
            <a:off x="360000" y="1257300"/>
            <a:ext cx="8269650" cy="4308872"/>
          </a:xfrm>
          <a:prstGeom prst="rect">
            <a:avLst/>
          </a:prstGeom>
          <a:noFill/>
        </p:spPr>
        <p:txBody>
          <a:bodyPr wrap="square" rtlCol="0">
            <a:spAutoFit/>
          </a:bodyPr>
          <a:lstStyle/>
          <a:p>
            <a:r>
              <a:rPr lang="en-US" dirty="0">
                <a:solidFill>
                  <a:srgbClr val="FF0000"/>
                </a:solidFill>
              </a:rPr>
              <a:t>The President of the National Assembly of </a:t>
            </a:r>
            <a:r>
              <a:rPr lang="en-US" dirty="0" smtClean="0">
                <a:solidFill>
                  <a:srgbClr val="FF0000"/>
                </a:solidFill>
              </a:rPr>
              <a:t>Québec </a:t>
            </a:r>
            <a:r>
              <a:rPr lang="en-US" dirty="0">
                <a:solidFill>
                  <a:srgbClr val="FF0000"/>
                </a:solidFill>
              </a:rPr>
              <a:t>dismissed three security guards employed by the National </a:t>
            </a:r>
            <a:r>
              <a:rPr lang="en-US" dirty="0" smtClean="0">
                <a:solidFill>
                  <a:srgbClr val="FF0000"/>
                </a:solidFill>
              </a:rPr>
              <a:t>Assembly and </a:t>
            </a:r>
            <a:r>
              <a:rPr lang="en-US" dirty="0">
                <a:solidFill>
                  <a:srgbClr val="FF0000"/>
                </a:solidFill>
              </a:rPr>
              <a:t>argued that the decision to dismiss the security guard was protected by the parliamentary </a:t>
            </a:r>
            <a:r>
              <a:rPr lang="en-US" dirty="0" smtClean="0">
                <a:solidFill>
                  <a:srgbClr val="FF0000"/>
                </a:solidFill>
              </a:rPr>
              <a:t>privilege.</a:t>
            </a:r>
          </a:p>
          <a:p>
            <a:endParaRPr lang="en-US" dirty="0" smtClean="0">
              <a:solidFill>
                <a:srgbClr val="FF0000"/>
              </a:solidFill>
            </a:endParaRPr>
          </a:p>
          <a:p>
            <a:r>
              <a:rPr lang="en-CA" b="1" dirty="0" smtClean="0">
                <a:solidFill>
                  <a:srgbClr val="FF0000"/>
                </a:solidFill>
              </a:rPr>
              <a:t>Issue </a:t>
            </a:r>
            <a:r>
              <a:rPr lang="en-CA" b="1" dirty="0">
                <a:solidFill>
                  <a:srgbClr val="FF0000"/>
                </a:solidFill>
              </a:rPr>
              <a:t>1:</a:t>
            </a:r>
            <a:r>
              <a:rPr lang="en-CA" dirty="0">
                <a:solidFill>
                  <a:srgbClr val="FF0000"/>
                </a:solidFill>
              </a:rPr>
              <a:t> Was the President’s decision to dismiss the security guards protected by </a:t>
            </a:r>
            <a:r>
              <a:rPr lang="en-CA" dirty="0" smtClean="0">
                <a:solidFill>
                  <a:srgbClr val="FF0000"/>
                </a:solidFill>
              </a:rPr>
              <a:t>a parliamentary </a:t>
            </a:r>
            <a:r>
              <a:rPr lang="en-CA" dirty="0">
                <a:solidFill>
                  <a:srgbClr val="FF0000"/>
                </a:solidFill>
              </a:rPr>
              <a:t>privilege over the management of employees</a:t>
            </a:r>
            <a:r>
              <a:rPr lang="en-CA" dirty="0" smtClean="0">
                <a:solidFill>
                  <a:srgbClr val="FF0000"/>
                </a:solidFill>
              </a:rPr>
              <a:t>?</a:t>
            </a:r>
          </a:p>
          <a:p>
            <a:endParaRPr lang="en-CA" dirty="0">
              <a:solidFill>
                <a:srgbClr val="FF0000"/>
              </a:solidFill>
            </a:endParaRPr>
          </a:p>
          <a:p>
            <a:r>
              <a:rPr lang="en-CA" b="1" dirty="0">
                <a:solidFill>
                  <a:srgbClr val="FF0000"/>
                </a:solidFill>
              </a:rPr>
              <a:t>Answer: </a:t>
            </a:r>
            <a:r>
              <a:rPr lang="en-CA" dirty="0" smtClean="0">
                <a:solidFill>
                  <a:srgbClr val="FF0000"/>
                </a:solidFill>
              </a:rPr>
              <a:t>6-2*</a:t>
            </a:r>
            <a:r>
              <a:rPr lang="en-CA" b="1" dirty="0" smtClean="0">
                <a:solidFill>
                  <a:srgbClr val="FF0000"/>
                </a:solidFill>
              </a:rPr>
              <a:t> </a:t>
            </a:r>
            <a:r>
              <a:rPr lang="en-CA" dirty="0" smtClean="0">
                <a:solidFill>
                  <a:srgbClr val="FF0000"/>
                </a:solidFill>
              </a:rPr>
              <a:t>(</a:t>
            </a:r>
            <a:r>
              <a:rPr lang="en-CA" u="sng" dirty="0" smtClean="0">
                <a:solidFill>
                  <a:srgbClr val="FF0000"/>
                </a:solidFill>
              </a:rPr>
              <a:t>Karakatsanis</a:t>
            </a:r>
            <a:r>
              <a:rPr lang="en-CA" dirty="0" smtClean="0">
                <a:solidFill>
                  <a:srgbClr val="FF0000"/>
                </a:solidFill>
              </a:rPr>
              <a:t>) </a:t>
            </a:r>
            <a:r>
              <a:rPr lang="en-CA" dirty="0">
                <a:solidFill>
                  <a:srgbClr val="FF0000"/>
                </a:solidFill>
              </a:rPr>
              <a:t>– NO – </a:t>
            </a:r>
            <a:r>
              <a:rPr lang="en-US" dirty="0">
                <a:solidFill>
                  <a:srgbClr val="FF0000"/>
                </a:solidFill>
              </a:rPr>
              <a:t>p</a:t>
            </a:r>
            <a:r>
              <a:rPr lang="en-US" dirty="0" smtClean="0">
                <a:solidFill>
                  <a:srgbClr val="FF0000"/>
                </a:solidFill>
              </a:rPr>
              <a:t>ermitting </a:t>
            </a:r>
            <a:r>
              <a:rPr lang="en-US" dirty="0">
                <a:solidFill>
                  <a:srgbClr val="FF0000"/>
                </a:solidFill>
              </a:rPr>
              <a:t>the enforcement of basic employment and labour protections for the security guards would not undermine the independence required for the Assembly to fulfil its constitutional mandate</a:t>
            </a:r>
            <a:r>
              <a:rPr lang="en-US" dirty="0" smtClean="0">
                <a:solidFill>
                  <a:srgbClr val="FF0000"/>
                </a:solidFill>
              </a:rPr>
              <a:t>.</a:t>
            </a:r>
          </a:p>
          <a:p>
            <a:endParaRPr lang="en-US" dirty="0">
              <a:solidFill>
                <a:srgbClr val="FF0000"/>
              </a:solidFill>
            </a:endParaRPr>
          </a:p>
          <a:p>
            <a:r>
              <a:rPr lang="en-CA" b="1" dirty="0">
                <a:solidFill>
                  <a:srgbClr val="FF0000"/>
                </a:solidFill>
              </a:rPr>
              <a:t>Issue </a:t>
            </a:r>
            <a:r>
              <a:rPr lang="en-CA" b="1" dirty="0" smtClean="0">
                <a:solidFill>
                  <a:srgbClr val="FF0000"/>
                </a:solidFill>
              </a:rPr>
              <a:t>2:</a:t>
            </a:r>
            <a:r>
              <a:rPr lang="en-CA" dirty="0" smtClean="0">
                <a:solidFill>
                  <a:srgbClr val="FF0000"/>
                </a:solidFill>
              </a:rPr>
              <a:t> </a:t>
            </a:r>
            <a:r>
              <a:rPr lang="en-CA" dirty="0">
                <a:solidFill>
                  <a:srgbClr val="FF0000"/>
                </a:solidFill>
              </a:rPr>
              <a:t>Was the President’s decision to dismiss the security guards protected by a parliamentary privilege over the </a:t>
            </a:r>
            <a:r>
              <a:rPr lang="en-CA" dirty="0" smtClean="0">
                <a:solidFill>
                  <a:srgbClr val="FF0000"/>
                </a:solidFill>
              </a:rPr>
              <a:t>exclusion of strangers from the National Assembly?</a:t>
            </a:r>
            <a:endParaRPr lang="en-CA" dirty="0">
              <a:solidFill>
                <a:srgbClr val="FF0000"/>
              </a:solidFill>
            </a:endParaRPr>
          </a:p>
          <a:p>
            <a:endParaRPr lang="en-CA" sz="2200" dirty="0">
              <a:solidFill>
                <a:srgbClr val="FF0000"/>
              </a:solidFill>
            </a:endParaRPr>
          </a:p>
        </p:txBody>
      </p:sp>
    </p:spTree>
    <p:extLst>
      <p:ext uri="{BB962C8B-B14F-4D97-AF65-F5344CB8AC3E}">
        <p14:creationId xmlns:p14="http://schemas.microsoft.com/office/powerpoint/2010/main" val="19256900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i="1" dirty="0"/>
              <a:t>Chagnon v. Syndicat de la fonction publique et parapublique du Québec</a:t>
            </a:r>
            <a:r>
              <a:rPr lang="en-US" sz="2400" b="1" dirty="0"/>
              <a:t>, 2018 SCC </a:t>
            </a:r>
            <a:r>
              <a:rPr lang="en-US" sz="2400" b="1" dirty="0" smtClean="0"/>
              <a:t>39</a:t>
            </a:r>
            <a:br>
              <a:rPr lang="en-US" sz="2400" b="1" dirty="0" smtClean="0"/>
            </a:br>
            <a:endParaRPr lang="en-CA" sz="2400" dirty="0"/>
          </a:p>
        </p:txBody>
      </p:sp>
      <p:sp>
        <p:nvSpPr>
          <p:cNvPr id="3" name="Footer Placeholder 2"/>
          <p:cNvSpPr>
            <a:spLocks noGrp="1"/>
          </p:cNvSpPr>
          <p:nvPr>
            <p:ph type="ftr" sz="quarter" idx="10"/>
          </p:nvPr>
        </p:nvSpPr>
        <p:spPr/>
        <p:txBody>
          <a:bodyPr/>
          <a:lstStyle/>
          <a:p>
            <a:endParaRPr lang="en-CA" dirty="0" smtClean="0"/>
          </a:p>
        </p:txBody>
      </p:sp>
      <p:sp>
        <p:nvSpPr>
          <p:cNvPr id="4" name="Slide Number Placeholder 3"/>
          <p:cNvSpPr>
            <a:spLocks noGrp="1"/>
          </p:cNvSpPr>
          <p:nvPr>
            <p:ph type="sldNum" sz="quarter" idx="11"/>
          </p:nvPr>
        </p:nvSpPr>
        <p:spPr/>
        <p:txBody>
          <a:bodyPr/>
          <a:lstStyle/>
          <a:p>
            <a:fld id="{9A12B91B-C83B-4460-B2C8-CCFD3E5825AF}" type="slidenum">
              <a:rPr lang="en-CA" smtClean="0"/>
              <a:pPr/>
              <a:t>39</a:t>
            </a:fld>
            <a:endParaRPr lang="en-CA" dirty="0"/>
          </a:p>
        </p:txBody>
      </p:sp>
      <p:sp>
        <p:nvSpPr>
          <p:cNvPr id="5" name="TextBox 4"/>
          <p:cNvSpPr txBox="1"/>
          <p:nvPr/>
        </p:nvSpPr>
        <p:spPr>
          <a:xfrm>
            <a:off x="360000" y="1257300"/>
            <a:ext cx="8269650" cy="5693866"/>
          </a:xfrm>
          <a:prstGeom prst="rect">
            <a:avLst/>
          </a:prstGeom>
          <a:noFill/>
        </p:spPr>
        <p:txBody>
          <a:bodyPr wrap="square" rtlCol="0">
            <a:spAutoFit/>
          </a:bodyPr>
          <a:lstStyle/>
          <a:p>
            <a:r>
              <a:rPr lang="en-US" dirty="0">
                <a:solidFill>
                  <a:srgbClr val="FF0000"/>
                </a:solidFill>
              </a:rPr>
              <a:t>The President of the National Assembly of </a:t>
            </a:r>
            <a:r>
              <a:rPr lang="en-US" dirty="0" smtClean="0">
                <a:solidFill>
                  <a:srgbClr val="FF0000"/>
                </a:solidFill>
              </a:rPr>
              <a:t>Québec </a:t>
            </a:r>
            <a:r>
              <a:rPr lang="en-US" dirty="0">
                <a:solidFill>
                  <a:srgbClr val="FF0000"/>
                </a:solidFill>
              </a:rPr>
              <a:t>dismissed three security guards employed by the National </a:t>
            </a:r>
            <a:r>
              <a:rPr lang="en-US" dirty="0" smtClean="0">
                <a:solidFill>
                  <a:srgbClr val="FF0000"/>
                </a:solidFill>
              </a:rPr>
              <a:t>Assembly and </a:t>
            </a:r>
            <a:r>
              <a:rPr lang="en-US" dirty="0">
                <a:solidFill>
                  <a:srgbClr val="FF0000"/>
                </a:solidFill>
              </a:rPr>
              <a:t>argued that the decision to dismiss the security guard was protected by the parliamentary </a:t>
            </a:r>
            <a:r>
              <a:rPr lang="en-US" dirty="0" smtClean="0">
                <a:solidFill>
                  <a:srgbClr val="FF0000"/>
                </a:solidFill>
              </a:rPr>
              <a:t>privilege.</a:t>
            </a:r>
          </a:p>
          <a:p>
            <a:endParaRPr lang="en-US" dirty="0" smtClean="0">
              <a:solidFill>
                <a:srgbClr val="FF0000"/>
              </a:solidFill>
            </a:endParaRPr>
          </a:p>
          <a:p>
            <a:r>
              <a:rPr lang="en-CA" b="1" dirty="0" smtClean="0">
                <a:solidFill>
                  <a:srgbClr val="FF0000"/>
                </a:solidFill>
              </a:rPr>
              <a:t>Issue </a:t>
            </a:r>
            <a:r>
              <a:rPr lang="en-CA" b="1" dirty="0">
                <a:solidFill>
                  <a:srgbClr val="FF0000"/>
                </a:solidFill>
              </a:rPr>
              <a:t>1:</a:t>
            </a:r>
            <a:r>
              <a:rPr lang="en-CA" dirty="0">
                <a:solidFill>
                  <a:srgbClr val="FF0000"/>
                </a:solidFill>
              </a:rPr>
              <a:t> Was the President’s decision to dismiss the security guards protected by </a:t>
            </a:r>
            <a:r>
              <a:rPr lang="en-CA" dirty="0" smtClean="0">
                <a:solidFill>
                  <a:srgbClr val="FF0000"/>
                </a:solidFill>
              </a:rPr>
              <a:t>a parliamentary </a:t>
            </a:r>
            <a:r>
              <a:rPr lang="en-CA" dirty="0">
                <a:solidFill>
                  <a:srgbClr val="FF0000"/>
                </a:solidFill>
              </a:rPr>
              <a:t>privilege over the management of employees</a:t>
            </a:r>
            <a:r>
              <a:rPr lang="en-CA" dirty="0" smtClean="0">
                <a:solidFill>
                  <a:srgbClr val="FF0000"/>
                </a:solidFill>
              </a:rPr>
              <a:t>?</a:t>
            </a:r>
          </a:p>
          <a:p>
            <a:endParaRPr lang="en-CA" dirty="0">
              <a:solidFill>
                <a:srgbClr val="FF0000"/>
              </a:solidFill>
            </a:endParaRPr>
          </a:p>
          <a:p>
            <a:r>
              <a:rPr lang="en-CA" b="1" dirty="0">
                <a:solidFill>
                  <a:srgbClr val="FF0000"/>
                </a:solidFill>
              </a:rPr>
              <a:t>Answer: </a:t>
            </a:r>
            <a:r>
              <a:rPr lang="en-CA" dirty="0" smtClean="0">
                <a:solidFill>
                  <a:srgbClr val="FF0000"/>
                </a:solidFill>
              </a:rPr>
              <a:t>6-2*</a:t>
            </a:r>
            <a:r>
              <a:rPr lang="en-CA" b="1" dirty="0" smtClean="0">
                <a:solidFill>
                  <a:srgbClr val="FF0000"/>
                </a:solidFill>
              </a:rPr>
              <a:t> </a:t>
            </a:r>
            <a:r>
              <a:rPr lang="en-CA" dirty="0" smtClean="0">
                <a:solidFill>
                  <a:srgbClr val="FF0000"/>
                </a:solidFill>
              </a:rPr>
              <a:t>(</a:t>
            </a:r>
            <a:r>
              <a:rPr lang="en-CA" u="sng" dirty="0" smtClean="0">
                <a:solidFill>
                  <a:srgbClr val="FF0000"/>
                </a:solidFill>
              </a:rPr>
              <a:t>Karakatsanis</a:t>
            </a:r>
            <a:r>
              <a:rPr lang="en-CA" dirty="0" smtClean="0">
                <a:solidFill>
                  <a:srgbClr val="FF0000"/>
                </a:solidFill>
              </a:rPr>
              <a:t>) </a:t>
            </a:r>
            <a:r>
              <a:rPr lang="en-CA" dirty="0">
                <a:solidFill>
                  <a:srgbClr val="FF0000"/>
                </a:solidFill>
              </a:rPr>
              <a:t>– NO – </a:t>
            </a:r>
            <a:r>
              <a:rPr lang="en-US" dirty="0">
                <a:solidFill>
                  <a:srgbClr val="FF0000"/>
                </a:solidFill>
              </a:rPr>
              <a:t>p</a:t>
            </a:r>
            <a:r>
              <a:rPr lang="en-US" dirty="0" smtClean="0">
                <a:solidFill>
                  <a:srgbClr val="FF0000"/>
                </a:solidFill>
              </a:rPr>
              <a:t>ermitting </a:t>
            </a:r>
            <a:r>
              <a:rPr lang="en-US" dirty="0">
                <a:solidFill>
                  <a:srgbClr val="FF0000"/>
                </a:solidFill>
              </a:rPr>
              <a:t>the enforcement of basic employment and labour protections for the security guards would not undermine the independence required for the Assembly to fulfil its constitutional mandate</a:t>
            </a:r>
            <a:r>
              <a:rPr lang="en-US" dirty="0" smtClean="0">
                <a:solidFill>
                  <a:srgbClr val="FF0000"/>
                </a:solidFill>
              </a:rPr>
              <a:t>.</a:t>
            </a:r>
          </a:p>
          <a:p>
            <a:endParaRPr lang="en-US" dirty="0">
              <a:solidFill>
                <a:srgbClr val="FF0000"/>
              </a:solidFill>
            </a:endParaRPr>
          </a:p>
          <a:p>
            <a:r>
              <a:rPr lang="en-CA" b="1" dirty="0">
                <a:solidFill>
                  <a:srgbClr val="FF0000"/>
                </a:solidFill>
              </a:rPr>
              <a:t>Issue </a:t>
            </a:r>
            <a:r>
              <a:rPr lang="en-CA" b="1" dirty="0" smtClean="0">
                <a:solidFill>
                  <a:srgbClr val="FF0000"/>
                </a:solidFill>
              </a:rPr>
              <a:t>2:</a:t>
            </a:r>
            <a:r>
              <a:rPr lang="en-CA" dirty="0" smtClean="0">
                <a:solidFill>
                  <a:srgbClr val="FF0000"/>
                </a:solidFill>
              </a:rPr>
              <a:t> </a:t>
            </a:r>
            <a:r>
              <a:rPr lang="en-CA" dirty="0">
                <a:solidFill>
                  <a:srgbClr val="FF0000"/>
                </a:solidFill>
              </a:rPr>
              <a:t>Was the President’s decision to dismiss the security guards protected by a parliamentary privilege over the </a:t>
            </a:r>
            <a:r>
              <a:rPr lang="en-CA" dirty="0" smtClean="0">
                <a:solidFill>
                  <a:srgbClr val="FF0000"/>
                </a:solidFill>
              </a:rPr>
              <a:t>exclusion of strangers from the National Assembly?</a:t>
            </a:r>
          </a:p>
          <a:p>
            <a:endParaRPr lang="en-CA" dirty="0" smtClean="0">
              <a:solidFill>
                <a:srgbClr val="FF0000"/>
              </a:solidFill>
            </a:endParaRPr>
          </a:p>
          <a:p>
            <a:r>
              <a:rPr lang="en-CA" b="1" dirty="0">
                <a:solidFill>
                  <a:srgbClr val="FF0000"/>
                </a:solidFill>
              </a:rPr>
              <a:t>Answer: </a:t>
            </a:r>
            <a:r>
              <a:rPr lang="en-CA" dirty="0">
                <a:solidFill>
                  <a:srgbClr val="FF0000"/>
                </a:solidFill>
              </a:rPr>
              <a:t>6-2*</a:t>
            </a:r>
            <a:r>
              <a:rPr lang="en-CA" b="1" dirty="0">
                <a:solidFill>
                  <a:srgbClr val="FF0000"/>
                </a:solidFill>
              </a:rPr>
              <a:t> </a:t>
            </a:r>
            <a:r>
              <a:rPr lang="en-CA" dirty="0">
                <a:solidFill>
                  <a:srgbClr val="FF0000"/>
                </a:solidFill>
              </a:rPr>
              <a:t>(</a:t>
            </a:r>
            <a:r>
              <a:rPr lang="en-CA" u="sng" dirty="0">
                <a:solidFill>
                  <a:srgbClr val="FF0000"/>
                </a:solidFill>
              </a:rPr>
              <a:t>Karakatsanis</a:t>
            </a:r>
            <a:r>
              <a:rPr lang="en-CA" dirty="0">
                <a:solidFill>
                  <a:srgbClr val="FF0000"/>
                </a:solidFill>
              </a:rPr>
              <a:t>) – NO </a:t>
            </a:r>
            <a:r>
              <a:rPr lang="en-CA" dirty="0" smtClean="0">
                <a:solidFill>
                  <a:srgbClr val="FF0000"/>
                </a:solidFill>
              </a:rPr>
              <a:t>– </a:t>
            </a:r>
            <a:r>
              <a:rPr lang="en-US" dirty="0" smtClean="0">
                <a:solidFill>
                  <a:srgbClr val="FF0000"/>
                </a:solidFill>
              </a:rPr>
              <a:t>not </a:t>
            </a:r>
            <a:r>
              <a:rPr lang="en-US" dirty="0">
                <a:solidFill>
                  <a:srgbClr val="FF0000"/>
                </a:solidFill>
              </a:rPr>
              <a:t>necessary </a:t>
            </a:r>
            <a:r>
              <a:rPr lang="en-US" dirty="0" smtClean="0">
                <a:solidFill>
                  <a:srgbClr val="FF0000"/>
                </a:solidFill>
              </a:rPr>
              <a:t>to the Assembly’s </a:t>
            </a:r>
            <a:r>
              <a:rPr lang="en-US" dirty="0">
                <a:solidFill>
                  <a:srgbClr val="FF0000"/>
                </a:solidFill>
              </a:rPr>
              <a:t>ability to perform its constitutional functions </a:t>
            </a:r>
            <a:r>
              <a:rPr lang="en-US" dirty="0" smtClean="0">
                <a:solidFill>
                  <a:srgbClr val="FF0000"/>
                </a:solidFill>
              </a:rPr>
              <a:t>for the </a:t>
            </a:r>
            <a:r>
              <a:rPr lang="en-US" dirty="0">
                <a:solidFill>
                  <a:srgbClr val="FF0000"/>
                </a:solidFill>
              </a:rPr>
              <a:t>scope of </a:t>
            </a:r>
            <a:r>
              <a:rPr lang="en-US" dirty="0" smtClean="0">
                <a:solidFill>
                  <a:srgbClr val="FF0000"/>
                </a:solidFill>
              </a:rPr>
              <a:t>the privilege to </a:t>
            </a:r>
            <a:r>
              <a:rPr lang="en-US" dirty="0">
                <a:solidFill>
                  <a:srgbClr val="FF0000"/>
                </a:solidFill>
              </a:rPr>
              <a:t>be </a:t>
            </a:r>
            <a:r>
              <a:rPr lang="en-US" dirty="0" smtClean="0">
                <a:solidFill>
                  <a:srgbClr val="FF0000"/>
                </a:solidFill>
              </a:rPr>
              <a:t>so broad as </a:t>
            </a:r>
            <a:r>
              <a:rPr lang="en-US" dirty="0">
                <a:solidFill>
                  <a:srgbClr val="FF0000"/>
                </a:solidFill>
              </a:rPr>
              <a:t>to include the decision to dismiss </a:t>
            </a:r>
            <a:r>
              <a:rPr lang="en-US" dirty="0" smtClean="0">
                <a:solidFill>
                  <a:srgbClr val="FF0000"/>
                </a:solidFill>
              </a:rPr>
              <a:t>persons responsible </a:t>
            </a:r>
            <a:r>
              <a:rPr lang="en-US" dirty="0">
                <a:solidFill>
                  <a:srgbClr val="FF0000"/>
                </a:solidFill>
              </a:rPr>
              <a:t>for the implementation of the </a:t>
            </a:r>
            <a:r>
              <a:rPr lang="en-US" dirty="0" smtClean="0">
                <a:solidFill>
                  <a:srgbClr val="FF0000"/>
                </a:solidFill>
              </a:rPr>
              <a:t>privilege to exclude strangers.</a:t>
            </a:r>
            <a:endParaRPr lang="en-CA" dirty="0">
              <a:solidFill>
                <a:srgbClr val="FF0000"/>
              </a:solidFill>
            </a:endParaRPr>
          </a:p>
          <a:p>
            <a:endParaRPr lang="en-CA" sz="2200" dirty="0">
              <a:solidFill>
                <a:srgbClr val="FF0000"/>
              </a:solidFill>
            </a:endParaRPr>
          </a:p>
        </p:txBody>
      </p:sp>
    </p:spTree>
    <p:extLst>
      <p:ext uri="{BB962C8B-B14F-4D97-AF65-F5344CB8AC3E}">
        <p14:creationId xmlns:p14="http://schemas.microsoft.com/office/powerpoint/2010/main" val="3864817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CA" b="1" dirty="0" smtClean="0"/>
              <a:t>Observations about the SCC in 2017-2018</a:t>
            </a:r>
            <a:endParaRPr lang="en-CA" b="1" dirty="0"/>
          </a:p>
        </p:txBody>
      </p:sp>
      <p:sp>
        <p:nvSpPr>
          <p:cNvPr id="3" name="Slide Number Placeholder 2"/>
          <p:cNvSpPr>
            <a:spLocks noGrp="1"/>
          </p:cNvSpPr>
          <p:nvPr>
            <p:ph type="sldNum" sz="quarter" idx="11"/>
            <p:custDataLst>
              <p:tags r:id="rId3"/>
            </p:custDataLst>
          </p:nvPr>
        </p:nvSpPr>
        <p:spPr/>
        <p:txBody>
          <a:bodyPr/>
          <a:lstStyle/>
          <a:p>
            <a:fld id="{56E3EF9F-6447-4352-9D67-5AAB50718BD2}" type="slidenum">
              <a:rPr lang="en-CA" smtClean="0"/>
              <a:pPr/>
              <a:t>4</a:t>
            </a:fld>
            <a:endParaRPr lang="en-CA" dirty="0"/>
          </a:p>
        </p:txBody>
      </p:sp>
      <p:sp>
        <p:nvSpPr>
          <p:cNvPr id="4" name="Text Placeholder 3"/>
          <p:cNvSpPr>
            <a:spLocks noGrp="1"/>
          </p:cNvSpPr>
          <p:nvPr>
            <p:ph type="body" sz="quarter" idx="12"/>
            <p:custDataLst>
              <p:tags r:id="rId4"/>
            </p:custDataLst>
          </p:nvPr>
        </p:nvSpPr>
        <p:spPr>
          <a:xfrm>
            <a:off x="358775" y="1043999"/>
            <a:ext cx="8424000" cy="5323549"/>
          </a:xfrm>
        </p:spPr>
        <p:txBody>
          <a:bodyPr/>
          <a:lstStyle/>
          <a:p>
            <a:pPr marL="530100" lvl="2" indent="-342900"/>
            <a:r>
              <a:rPr lang="en-CA" sz="2400" dirty="0" smtClean="0"/>
              <a:t>Chief Justice McLachlin’s final decisions as a member of the Court</a:t>
            </a:r>
          </a:p>
          <a:p>
            <a:pPr marL="530100" lvl="2" indent="-342900"/>
            <a:endParaRPr lang="en-CA" altLang="en-US" sz="2400" dirty="0" smtClean="0"/>
          </a:p>
          <a:p>
            <a:pPr marL="530100" lvl="2" indent="-342900"/>
            <a:r>
              <a:rPr lang="en-CA" altLang="en-US" sz="2400" dirty="0" smtClean="0"/>
              <a:t>Richard Wagner’s first year as Chief Justice</a:t>
            </a:r>
          </a:p>
          <a:p>
            <a:pPr marL="530100" lvl="2" indent="-342900"/>
            <a:endParaRPr lang="en-CA" altLang="en-US" sz="2400" dirty="0" smtClean="0"/>
          </a:p>
          <a:p>
            <a:pPr marL="530100" lvl="2" indent="-342900"/>
            <a:r>
              <a:rPr lang="en-CA" altLang="en-US" sz="2400" dirty="0" smtClean="0"/>
              <a:t>Promise of a new era of transparency – the </a:t>
            </a:r>
            <a:r>
              <a:rPr lang="en-CA" altLang="en-US" sz="2400" dirty="0"/>
              <a:t>C</a:t>
            </a:r>
            <a:r>
              <a:rPr lang="en-CA" sz="2400" dirty="0" smtClean="0"/>
              <a:t>ourt </a:t>
            </a:r>
            <a:r>
              <a:rPr lang="en-CA" sz="2400" dirty="0"/>
              <a:t>now tweets its decisions and releases a one-page summary on </a:t>
            </a:r>
            <a:r>
              <a:rPr lang="en-CA" sz="2400" dirty="0" smtClean="0"/>
              <a:t>Facebook </a:t>
            </a:r>
          </a:p>
          <a:p>
            <a:pPr marL="530100" lvl="2" indent="-342900"/>
            <a:endParaRPr lang="en-CA" sz="2400" dirty="0" smtClean="0"/>
          </a:p>
          <a:p>
            <a:pPr marL="530100" lvl="2" indent="-342900"/>
            <a:r>
              <a:rPr lang="en-CA" sz="2400" dirty="0" smtClean="0"/>
              <a:t>Côté</a:t>
            </a:r>
            <a:r>
              <a:rPr lang="en-CA" altLang="en-US" sz="2400" dirty="0" smtClean="0"/>
              <a:t> J. continues her dissent: she has now written her own reasons in 40% of the cases she has heard (58/182 dissents; 11/182 concurrences)</a:t>
            </a:r>
          </a:p>
          <a:p>
            <a:pPr lvl="4" indent="0">
              <a:buNone/>
            </a:pPr>
            <a:endParaRPr lang="en-CA" altLang="en-US" sz="2000" dirty="0"/>
          </a:p>
        </p:txBody>
      </p:sp>
      <p:sp>
        <p:nvSpPr>
          <p:cNvPr id="5" name="Footer Placeholder 4"/>
          <p:cNvSpPr>
            <a:spLocks noGrp="1"/>
          </p:cNvSpPr>
          <p:nvPr>
            <p:ph type="ftr" sz="quarter" idx="13"/>
            <p:custDataLst>
              <p:tags r:id="rId5"/>
            </p:custDataLst>
          </p:nvPr>
        </p:nvSpPr>
        <p:spPr/>
        <p:txBody>
          <a:bodyPr/>
          <a:lstStyle/>
          <a:p>
            <a:endParaRPr lang="en-CA" dirty="0" smtClean="0"/>
          </a:p>
        </p:txBody>
      </p:sp>
    </p:spTree>
    <p:custDataLst>
      <p:tags r:id="rId1"/>
    </p:custDataLst>
    <p:extLst>
      <p:ext uri="{BB962C8B-B14F-4D97-AF65-F5344CB8AC3E}">
        <p14:creationId xmlns:p14="http://schemas.microsoft.com/office/powerpoint/2010/main" val="31180664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5561" r="5561"/>
          <a:stretch>
            <a:fillRect/>
          </a:stretch>
        </p:blipFill>
        <p:spPr bwMode="auto">
          <a:xfrm>
            <a:off x="-3600" y="0"/>
            <a:ext cx="9147600" cy="686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7"/>
          <p:cNvSpPr>
            <a:spLocks noGrp="1"/>
          </p:cNvSpPr>
          <p:nvPr>
            <p:ph type="title" idx="4294967295"/>
          </p:nvPr>
        </p:nvSpPr>
        <p:spPr>
          <a:xfrm>
            <a:off x="0" y="431800"/>
            <a:ext cx="8423275" cy="504825"/>
          </a:xfrm>
        </p:spPr>
        <p:txBody>
          <a:bodyPr/>
          <a:lstStyle/>
          <a:p>
            <a:r>
              <a:rPr lang="en-CA" b="1" dirty="0" smtClean="0"/>
              <a:t>4. Equity</a:t>
            </a:r>
            <a:br>
              <a:rPr lang="en-CA" b="1" dirty="0" smtClean="0"/>
            </a:br>
            <a:r>
              <a:rPr lang="en-CA" i="1" dirty="0" smtClean="0"/>
              <a:t>(or, keeping promises)</a:t>
            </a:r>
            <a:endParaRPr lang="en-CA" b="1" dirty="0"/>
          </a:p>
        </p:txBody>
      </p:sp>
      <p:sp>
        <p:nvSpPr>
          <p:cNvPr id="4" name="Slide Number Placeholder 3"/>
          <p:cNvSpPr>
            <a:spLocks noGrp="1"/>
          </p:cNvSpPr>
          <p:nvPr>
            <p:ph type="sldNum" sz="quarter" idx="4294967295"/>
          </p:nvPr>
        </p:nvSpPr>
        <p:spPr>
          <a:xfrm>
            <a:off x="0" y="6530975"/>
            <a:ext cx="179388" cy="179388"/>
          </a:xfrm>
        </p:spPr>
        <p:txBody>
          <a:bodyPr/>
          <a:lstStyle/>
          <a:p>
            <a:fld id="{8CD6B855-AF94-4410-87D9-64819B123F49}" type="slidenum">
              <a:rPr lang="en-CA" smtClean="0"/>
              <a:pPr/>
              <a:t>40</a:t>
            </a:fld>
            <a:endParaRPr lang="en-CA" dirty="0"/>
          </a:p>
        </p:txBody>
      </p:sp>
    </p:spTree>
    <p:extLst>
      <p:ext uri="{BB962C8B-B14F-4D97-AF65-F5344CB8AC3E}">
        <p14:creationId xmlns:p14="http://schemas.microsoft.com/office/powerpoint/2010/main" val="648783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i="1" dirty="0"/>
              <a:t>Cowper-Smith v. Morgan</a:t>
            </a:r>
            <a:r>
              <a:rPr lang="en-US" b="1" dirty="0"/>
              <a:t>, 2017 SCC 61</a:t>
            </a:r>
            <a:endParaRPr lang="en-CA" b="1" i="1" dirty="0"/>
          </a:p>
        </p:txBody>
      </p:sp>
      <p:sp>
        <p:nvSpPr>
          <p:cNvPr id="4" name="Text Placeholder 3"/>
          <p:cNvSpPr>
            <a:spLocks noGrp="1"/>
          </p:cNvSpPr>
          <p:nvPr>
            <p:ph type="body" sz="quarter" idx="12"/>
          </p:nvPr>
        </p:nvSpPr>
        <p:spPr>
          <a:xfrm>
            <a:off x="292100" y="935038"/>
            <a:ext cx="8424000" cy="4963123"/>
          </a:xfrm>
        </p:spPr>
        <p:txBody>
          <a:bodyPr/>
          <a:lstStyle/>
          <a:p>
            <a:r>
              <a:rPr lang="en-CA" sz="1800" dirty="0" smtClean="0"/>
              <a:t>Daughter convinced the son to move back to Canada to live with and care for mother in exchange for being able to purchase her 1/3 interest in the family home on the mother’s death. Resiled from promise and son sought to enforce through proprietary estoppel.</a:t>
            </a:r>
          </a:p>
          <a:p>
            <a:r>
              <a:rPr lang="en-CA" sz="1800" b="1" dirty="0" smtClean="0"/>
              <a:t>Issue 1: </a:t>
            </a:r>
            <a:r>
              <a:rPr lang="en-US" sz="1800" dirty="0"/>
              <a:t>Can proprietary estoppel </a:t>
            </a:r>
            <a:r>
              <a:rPr lang="en-US" sz="1800" dirty="0" smtClean="0"/>
              <a:t>give </a:t>
            </a:r>
            <a:r>
              <a:rPr lang="en-US" sz="1800" dirty="0"/>
              <a:t>the claimant an interest in property when the promisor did not have an interest in the property at the time the claimant relied on the defendant’s promise? </a:t>
            </a:r>
            <a:endParaRPr lang="en-US" sz="1800" dirty="0" smtClean="0"/>
          </a:p>
          <a:p>
            <a:r>
              <a:rPr lang="en-US" dirty="0" smtClean="0"/>
              <a:t>. </a:t>
            </a:r>
            <a:endParaRPr lang="en-CA" b="1" dirty="0"/>
          </a:p>
        </p:txBody>
      </p:sp>
    </p:spTree>
    <p:extLst>
      <p:ext uri="{BB962C8B-B14F-4D97-AF65-F5344CB8AC3E}">
        <p14:creationId xmlns:p14="http://schemas.microsoft.com/office/powerpoint/2010/main" val="9671172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i="1" dirty="0"/>
              <a:t>Cowper-Smith v. Morgan</a:t>
            </a:r>
            <a:r>
              <a:rPr lang="en-US" b="1" dirty="0"/>
              <a:t>, 2017 SCC 61</a:t>
            </a:r>
            <a:endParaRPr lang="en-CA" b="1" i="1" dirty="0"/>
          </a:p>
        </p:txBody>
      </p:sp>
      <p:sp>
        <p:nvSpPr>
          <p:cNvPr id="4" name="Text Placeholder 3"/>
          <p:cNvSpPr>
            <a:spLocks noGrp="1"/>
          </p:cNvSpPr>
          <p:nvPr>
            <p:ph type="body" sz="quarter" idx="12"/>
          </p:nvPr>
        </p:nvSpPr>
        <p:spPr>
          <a:xfrm>
            <a:off x="292100" y="935038"/>
            <a:ext cx="8424000" cy="4963123"/>
          </a:xfrm>
        </p:spPr>
        <p:txBody>
          <a:bodyPr/>
          <a:lstStyle/>
          <a:p>
            <a:r>
              <a:rPr lang="en-CA" sz="1800" dirty="0" smtClean="0"/>
              <a:t>Daughter convinced the son to move back to Canada to live with and care for mother in exchange for being able to purchase her 1/3 interest in the </a:t>
            </a:r>
            <a:r>
              <a:rPr lang="en-CA" sz="1800" dirty="0"/>
              <a:t>family home </a:t>
            </a:r>
            <a:r>
              <a:rPr lang="en-CA" sz="1800" dirty="0" smtClean="0"/>
              <a:t>on the mother’s death. Resiled from promise and son sought to enforce through proprietary estoppel.</a:t>
            </a:r>
          </a:p>
          <a:p>
            <a:r>
              <a:rPr lang="en-CA" sz="1800" b="1" dirty="0" smtClean="0"/>
              <a:t>Issue 1: </a:t>
            </a:r>
            <a:r>
              <a:rPr lang="en-US" sz="1800" dirty="0"/>
              <a:t>Can proprietary estoppel </a:t>
            </a:r>
            <a:r>
              <a:rPr lang="en-US" sz="1800" dirty="0" smtClean="0"/>
              <a:t>give </a:t>
            </a:r>
            <a:r>
              <a:rPr lang="en-US" sz="1800" dirty="0"/>
              <a:t>the claimant an interest in property when the promisor did not have an interest in the property at the time the claimant relied on the defendant’s promise? </a:t>
            </a:r>
            <a:endParaRPr lang="en-US" sz="1800" dirty="0" smtClean="0"/>
          </a:p>
          <a:p>
            <a:r>
              <a:rPr lang="en-CA" sz="1800" b="1" dirty="0" smtClean="0"/>
              <a:t>Answer: </a:t>
            </a:r>
            <a:r>
              <a:rPr lang="en-US" sz="1800" dirty="0"/>
              <a:t>9-0 (</a:t>
            </a:r>
            <a:r>
              <a:rPr lang="en-US" sz="1800" u="sng" dirty="0"/>
              <a:t>McLachlin</a:t>
            </a:r>
            <a:r>
              <a:rPr lang="en-US" sz="1800" dirty="0"/>
              <a:t>) – YES – An inchoate equity arises at the time of detrimental reliance on the representation or assurance at issue. Proprietary estoppel does not protect that equity until the party responsible for the expectation acquires a sufficient interest in the property to meet the claimant’s expectation. </a:t>
            </a:r>
            <a:endParaRPr lang="en-CA" sz="1800" b="1" dirty="0"/>
          </a:p>
        </p:txBody>
      </p:sp>
    </p:spTree>
    <p:extLst>
      <p:ext uri="{BB962C8B-B14F-4D97-AF65-F5344CB8AC3E}">
        <p14:creationId xmlns:p14="http://schemas.microsoft.com/office/powerpoint/2010/main" val="1411851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i="1" dirty="0"/>
              <a:t>Cowper-Smith v. Morgan</a:t>
            </a:r>
            <a:r>
              <a:rPr lang="en-US" b="1" dirty="0"/>
              <a:t>, 2017 SCC 61</a:t>
            </a:r>
            <a:endParaRPr lang="en-CA" dirty="0"/>
          </a:p>
        </p:txBody>
      </p:sp>
      <p:sp>
        <p:nvSpPr>
          <p:cNvPr id="4" name="Slide Number Placeholder 3"/>
          <p:cNvSpPr>
            <a:spLocks noGrp="1"/>
          </p:cNvSpPr>
          <p:nvPr>
            <p:ph type="sldNum" sz="quarter" idx="11"/>
          </p:nvPr>
        </p:nvSpPr>
        <p:spPr/>
        <p:txBody>
          <a:bodyPr/>
          <a:lstStyle/>
          <a:p>
            <a:fld id="{8CD6B855-AF94-4410-87D9-64819B123F49}" type="slidenum">
              <a:rPr lang="en-CA" smtClean="0"/>
              <a:pPr/>
              <a:t>43</a:t>
            </a:fld>
            <a:endParaRPr lang="en-CA" dirty="0"/>
          </a:p>
        </p:txBody>
      </p:sp>
      <p:sp>
        <p:nvSpPr>
          <p:cNvPr id="8" name="Text Placeholder 7"/>
          <p:cNvSpPr>
            <a:spLocks noGrp="1"/>
          </p:cNvSpPr>
          <p:nvPr>
            <p:ph type="body" sz="quarter" idx="12"/>
          </p:nvPr>
        </p:nvSpPr>
        <p:spPr>
          <a:xfrm>
            <a:off x="358775" y="935038"/>
            <a:ext cx="8424000" cy="3930735"/>
          </a:xfrm>
        </p:spPr>
        <p:txBody>
          <a:bodyPr/>
          <a:lstStyle/>
          <a:p>
            <a:r>
              <a:rPr lang="en-CA" sz="1800" dirty="0"/>
              <a:t>Daughter convinced the son to move back to Canada to live with and care for mother in exchange for being able to purchase her 1/3 interest in the family home on the mother’s death. Resiled from promise and son sought to enforce through proprietary estoppel.</a:t>
            </a:r>
          </a:p>
          <a:p>
            <a:r>
              <a:rPr lang="en-CA" sz="1800" b="1" dirty="0"/>
              <a:t>Issue 1: </a:t>
            </a:r>
            <a:r>
              <a:rPr lang="en-US" sz="1800" dirty="0"/>
              <a:t>Can proprietary estoppel give the claimant an interest in property when the promisor did not have an interest in the property at the time the claimant relied on the defendant’s promise? </a:t>
            </a:r>
          </a:p>
          <a:p>
            <a:r>
              <a:rPr lang="en-CA" sz="1800" b="1" dirty="0"/>
              <a:t>Answer: </a:t>
            </a:r>
            <a:r>
              <a:rPr lang="en-US" sz="1800" dirty="0"/>
              <a:t>9-0 (</a:t>
            </a:r>
            <a:r>
              <a:rPr lang="en-US" sz="1800" u="sng" dirty="0"/>
              <a:t>McLachlin</a:t>
            </a:r>
            <a:r>
              <a:rPr lang="en-US" sz="1800" dirty="0"/>
              <a:t>) – YES – An inchoate equity arises at the time of detrimental reliance on the representation or assurance at issue. Proprietary estoppel does not protect that equity until the party responsible for the expectation acquires a sufficient interest in the property to meet the claimant’s expectation. </a:t>
            </a:r>
            <a:endParaRPr lang="en-US" sz="1800" b="1" dirty="0" smtClean="0"/>
          </a:p>
          <a:p>
            <a:r>
              <a:rPr lang="en-US" sz="1800" b="1" dirty="0" smtClean="0"/>
              <a:t>Issue 2: </a:t>
            </a:r>
            <a:r>
              <a:rPr lang="en-US" sz="1800" dirty="0" smtClean="0"/>
              <a:t>Can </a:t>
            </a:r>
            <a:r>
              <a:rPr lang="en-US" sz="1800" dirty="0"/>
              <a:t>the court order an executor, who is also a beneficiary under the will, to make an </a:t>
            </a:r>
            <a:r>
              <a:rPr lang="en-US" sz="1800" i="1" dirty="0"/>
              <a:t>in specie</a:t>
            </a:r>
            <a:r>
              <a:rPr lang="en-US" sz="1800" dirty="0"/>
              <a:t> distribution of shares when the will </a:t>
            </a:r>
            <a:r>
              <a:rPr lang="en-US" sz="1800" dirty="0" smtClean="0"/>
              <a:t>gives the </a:t>
            </a:r>
            <a:r>
              <a:rPr lang="en-US" sz="1800" dirty="0"/>
              <a:t>executor </a:t>
            </a:r>
            <a:r>
              <a:rPr lang="en-US" sz="1800" dirty="0" smtClean="0"/>
              <a:t>the </a:t>
            </a:r>
            <a:r>
              <a:rPr lang="en-US" sz="1800" dirty="0"/>
              <a:t>discretion to make distributions?</a:t>
            </a:r>
            <a:endParaRPr lang="en-CA" sz="1800" dirty="0" smtClean="0"/>
          </a:p>
          <a:p>
            <a:r>
              <a:rPr lang="en-CA" dirty="0"/>
              <a:t> </a:t>
            </a:r>
            <a:endParaRPr lang="en-CA" b="1" dirty="0"/>
          </a:p>
        </p:txBody>
      </p:sp>
      <p:sp>
        <p:nvSpPr>
          <p:cNvPr id="3" name="Footer Placeholder 2"/>
          <p:cNvSpPr>
            <a:spLocks noGrp="1"/>
          </p:cNvSpPr>
          <p:nvPr>
            <p:ph type="ftr" sz="quarter" idx="13"/>
          </p:nvPr>
        </p:nvSpPr>
        <p:spPr/>
        <p:txBody>
          <a:bodyPr/>
          <a:lstStyle/>
          <a:p>
            <a:endParaRPr lang="en-CA" dirty="0"/>
          </a:p>
        </p:txBody>
      </p:sp>
    </p:spTree>
    <p:extLst>
      <p:ext uri="{BB962C8B-B14F-4D97-AF65-F5344CB8AC3E}">
        <p14:creationId xmlns:p14="http://schemas.microsoft.com/office/powerpoint/2010/main" val="33613758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i="1" dirty="0"/>
              <a:t>Cowper-Smith v. Morgan</a:t>
            </a:r>
            <a:r>
              <a:rPr lang="en-US" b="1" dirty="0"/>
              <a:t>, 2017 SCC 61</a:t>
            </a:r>
            <a:r>
              <a:rPr lang="en-CA" b="1" dirty="0" smtClean="0"/>
              <a:t/>
            </a:r>
            <a:br>
              <a:rPr lang="en-CA" b="1" dirty="0" smtClean="0"/>
            </a:br>
            <a:endParaRPr lang="en-CA" dirty="0"/>
          </a:p>
        </p:txBody>
      </p:sp>
      <p:sp>
        <p:nvSpPr>
          <p:cNvPr id="4" name="Slide Number Placeholder 3"/>
          <p:cNvSpPr>
            <a:spLocks noGrp="1"/>
          </p:cNvSpPr>
          <p:nvPr>
            <p:ph type="sldNum" sz="quarter" idx="11"/>
          </p:nvPr>
        </p:nvSpPr>
        <p:spPr/>
        <p:txBody>
          <a:bodyPr/>
          <a:lstStyle/>
          <a:p>
            <a:fld id="{8CD6B855-AF94-4410-87D9-64819B123F49}" type="slidenum">
              <a:rPr lang="en-CA" smtClean="0"/>
              <a:pPr/>
              <a:t>44</a:t>
            </a:fld>
            <a:endParaRPr lang="en-CA" dirty="0"/>
          </a:p>
        </p:txBody>
      </p:sp>
      <p:sp>
        <p:nvSpPr>
          <p:cNvPr id="8" name="Text Placeholder 7"/>
          <p:cNvSpPr>
            <a:spLocks noGrp="1"/>
          </p:cNvSpPr>
          <p:nvPr>
            <p:ph type="body" sz="quarter" idx="12"/>
          </p:nvPr>
        </p:nvSpPr>
        <p:spPr>
          <a:xfrm>
            <a:off x="358775" y="927101"/>
            <a:ext cx="8424000" cy="4333858"/>
          </a:xfrm>
        </p:spPr>
        <p:txBody>
          <a:bodyPr/>
          <a:lstStyle/>
          <a:p>
            <a:r>
              <a:rPr lang="en-CA" sz="1800" dirty="0"/>
              <a:t>Daughter </a:t>
            </a:r>
            <a:r>
              <a:rPr lang="en-CA" sz="1800" dirty="0" smtClean="0"/>
              <a:t>(G) convinced </a:t>
            </a:r>
            <a:r>
              <a:rPr lang="en-CA" sz="1800" dirty="0"/>
              <a:t>the </a:t>
            </a:r>
            <a:r>
              <a:rPr lang="en-CA" sz="1800" dirty="0" smtClean="0"/>
              <a:t>son (M) </a:t>
            </a:r>
            <a:r>
              <a:rPr lang="en-CA" sz="1800" dirty="0"/>
              <a:t>to move back to Canada to live with and care for mother in exchange for being able to purchase her 1/3 interest in the family home on the mother’s death. Resiled from promise and son sought to enforce through proprietary estoppel.</a:t>
            </a:r>
          </a:p>
          <a:p>
            <a:r>
              <a:rPr lang="en-CA" sz="1800" b="1" dirty="0"/>
              <a:t>Issue 1: </a:t>
            </a:r>
            <a:r>
              <a:rPr lang="en-US" sz="1800" dirty="0"/>
              <a:t>Can proprietary estoppel give the claimant an interest in property when the promisor did not have an interest in the property at the time the claimant relied on the defendant’s promise? </a:t>
            </a:r>
          </a:p>
          <a:p>
            <a:r>
              <a:rPr lang="en-CA" sz="1800" b="1" dirty="0"/>
              <a:t>Answer: </a:t>
            </a:r>
            <a:r>
              <a:rPr lang="en-US" sz="1800" dirty="0"/>
              <a:t>9-0 (</a:t>
            </a:r>
            <a:r>
              <a:rPr lang="en-US" sz="1800" u="sng" dirty="0"/>
              <a:t>McLachlin</a:t>
            </a:r>
            <a:r>
              <a:rPr lang="en-US" sz="1800" dirty="0"/>
              <a:t>) – YES – An inchoate equity arises at the time of detrimental reliance on the representation or assurance at issue. Proprietary estoppel does not protect that equity until the party responsible for the expectation acquires a sufficient interest in the property to meet the claimant’s expectation. </a:t>
            </a:r>
            <a:endParaRPr lang="en-US" sz="1800" b="1" dirty="0"/>
          </a:p>
          <a:p>
            <a:r>
              <a:rPr lang="en-US" sz="1800" b="1" dirty="0"/>
              <a:t>Issue 2: </a:t>
            </a:r>
            <a:r>
              <a:rPr lang="en-US" sz="1800" dirty="0"/>
              <a:t>Can the court order an executor, who is also a beneficiary under the will, to make an </a:t>
            </a:r>
            <a:r>
              <a:rPr lang="en-US" sz="1800" i="1" dirty="0"/>
              <a:t>in specie</a:t>
            </a:r>
            <a:r>
              <a:rPr lang="en-US" sz="1800" dirty="0"/>
              <a:t> distribution of shares when the will gives the executor the discretion to make distributions?</a:t>
            </a:r>
            <a:endParaRPr lang="en-US" sz="1800" dirty="0" smtClean="0"/>
          </a:p>
          <a:p>
            <a:pPr>
              <a:spcAft>
                <a:spcPts val="600"/>
              </a:spcAft>
            </a:pPr>
            <a:r>
              <a:rPr lang="en-US" sz="1800" b="1" dirty="0" smtClean="0"/>
              <a:t>Answer: </a:t>
            </a:r>
            <a:r>
              <a:rPr lang="en-US" sz="1800" dirty="0" smtClean="0"/>
              <a:t>8-1 (</a:t>
            </a:r>
            <a:r>
              <a:rPr lang="en-US" sz="1800" u="sng" dirty="0" smtClean="0"/>
              <a:t>McLachlin</a:t>
            </a:r>
            <a:r>
              <a:rPr lang="en-US" sz="1800" dirty="0" smtClean="0"/>
              <a:t>)* – YES – </a:t>
            </a:r>
            <a:r>
              <a:rPr lang="en-US" sz="1800" dirty="0"/>
              <a:t>An executor cannot, </a:t>
            </a:r>
            <a:r>
              <a:rPr lang="en-US" sz="1800" i="1" dirty="0"/>
              <a:t>qua </a:t>
            </a:r>
            <a:r>
              <a:rPr lang="en-US" sz="1800" dirty="0"/>
              <a:t>beneficiary, object to a distribution in a vexatious or manifestly unreasonable manner. Courts can interfere with an executor’s exercise of discretion where there is a breach of fiduciary duty, including on the basis of a conflict of interest and bad faith. </a:t>
            </a:r>
            <a:r>
              <a:rPr lang="en-US" sz="1800" dirty="0" smtClean="0"/>
              <a:t> </a:t>
            </a:r>
          </a:p>
          <a:p>
            <a:r>
              <a:rPr lang="en-US" sz="1800" dirty="0" smtClean="0"/>
              <a:t>*</a:t>
            </a:r>
            <a:r>
              <a:rPr lang="en-CA" sz="1800" dirty="0"/>
              <a:t> </a:t>
            </a:r>
            <a:r>
              <a:rPr lang="en-CA" sz="1800" u="sng" dirty="0" smtClean="0"/>
              <a:t>Côté</a:t>
            </a:r>
            <a:r>
              <a:rPr lang="en-CA" sz="1800" dirty="0" smtClean="0"/>
              <a:t>: We shouldn’t be too quick to blur the divide between G’s conduct </a:t>
            </a:r>
            <a:r>
              <a:rPr lang="en-CA" sz="1800" i="1" dirty="0" smtClean="0"/>
              <a:t>qua</a:t>
            </a:r>
            <a:r>
              <a:rPr lang="en-CA" sz="1800" dirty="0" smtClean="0"/>
              <a:t> executor and that </a:t>
            </a:r>
            <a:r>
              <a:rPr lang="en-CA" sz="1800" i="1" dirty="0" smtClean="0"/>
              <a:t>qua</a:t>
            </a:r>
            <a:r>
              <a:rPr lang="en-CA" sz="1800" dirty="0" smtClean="0"/>
              <a:t> beneficiary.</a:t>
            </a:r>
            <a:endParaRPr lang="en-US" sz="1800" dirty="0" smtClean="0"/>
          </a:p>
          <a:p>
            <a:endParaRPr lang="en-CA" dirty="0"/>
          </a:p>
          <a:p>
            <a:endParaRPr lang="en-CA" dirty="0"/>
          </a:p>
        </p:txBody>
      </p:sp>
      <p:sp>
        <p:nvSpPr>
          <p:cNvPr id="3" name="Footer Placeholder 2"/>
          <p:cNvSpPr>
            <a:spLocks noGrp="1"/>
          </p:cNvSpPr>
          <p:nvPr>
            <p:ph type="ftr" sz="quarter" idx="13"/>
          </p:nvPr>
        </p:nvSpPr>
        <p:spPr/>
        <p:txBody>
          <a:bodyPr/>
          <a:lstStyle/>
          <a:p>
            <a:endParaRPr lang="en-CA" dirty="0"/>
          </a:p>
        </p:txBody>
      </p:sp>
    </p:spTree>
    <p:extLst>
      <p:ext uri="{BB962C8B-B14F-4D97-AF65-F5344CB8AC3E}">
        <p14:creationId xmlns:p14="http://schemas.microsoft.com/office/powerpoint/2010/main" val="25450826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b="1" i="1" dirty="0" smtClean="0"/>
              <a:t>Cowper-Smith v. Morgan</a:t>
            </a:r>
            <a:r>
              <a:rPr lang="en-CA" b="1" dirty="0" smtClean="0"/>
              <a:t>, 2017 SCC 61</a:t>
            </a:r>
            <a:r>
              <a:rPr lang="en-CA" b="1" i="1" dirty="0" smtClean="0"/>
              <a:t> </a:t>
            </a:r>
            <a:r>
              <a:rPr lang="en-CA" b="1" dirty="0" smtClean="0"/>
              <a:t/>
            </a:r>
            <a:br>
              <a:rPr lang="en-CA" b="1" dirty="0" smtClean="0"/>
            </a:br>
            <a:endParaRPr lang="en-CA" dirty="0"/>
          </a:p>
        </p:txBody>
      </p:sp>
      <p:sp>
        <p:nvSpPr>
          <p:cNvPr id="4" name="Slide Number Placeholder 3"/>
          <p:cNvSpPr>
            <a:spLocks noGrp="1"/>
          </p:cNvSpPr>
          <p:nvPr>
            <p:ph type="sldNum" sz="quarter" idx="11"/>
          </p:nvPr>
        </p:nvSpPr>
        <p:spPr/>
        <p:txBody>
          <a:bodyPr/>
          <a:lstStyle/>
          <a:p>
            <a:fld id="{8CD6B855-AF94-4410-87D9-64819B123F49}" type="slidenum">
              <a:rPr lang="en-CA" smtClean="0"/>
              <a:pPr/>
              <a:t>45</a:t>
            </a:fld>
            <a:endParaRPr lang="en-CA" dirty="0"/>
          </a:p>
        </p:txBody>
      </p:sp>
      <p:sp>
        <p:nvSpPr>
          <p:cNvPr id="8" name="Text Placeholder 7"/>
          <p:cNvSpPr>
            <a:spLocks noGrp="1"/>
          </p:cNvSpPr>
          <p:nvPr>
            <p:ph type="body" sz="quarter" idx="12"/>
          </p:nvPr>
        </p:nvSpPr>
        <p:spPr>
          <a:xfrm>
            <a:off x="358775" y="951630"/>
            <a:ext cx="8424000" cy="4333858"/>
          </a:xfrm>
        </p:spPr>
        <p:txBody>
          <a:bodyPr/>
          <a:lstStyle/>
          <a:p>
            <a:r>
              <a:rPr lang="en-CA" sz="1800" dirty="0"/>
              <a:t>Daughter convinced the son to move back to Canada to live with and care for mother in exchange for being able to purchase her 1/3 interest in the family home on the mother’s death. Resiled from promise and son sought to enforce through proprietary estoppel.</a:t>
            </a:r>
          </a:p>
          <a:p>
            <a:r>
              <a:rPr lang="en-CA" sz="1800" b="1" dirty="0" smtClean="0"/>
              <a:t>Issue 3</a:t>
            </a:r>
            <a:r>
              <a:rPr lang="en-CA" sz="1800" dirty="0" smtClean="0"/>
              <a:t>: </a:t>
            </a:r>
            <a:r>
              <a:rPr lang="en-US" sz="1800" dirty="0"/>
              <a:t>Is the appropriate remedy to value the property at the fair market value as at the date of judgment</a:t>
            </a:r>
            <a:r>
              <a:rPr lang="en-US" sz="1800" dirty="0" smtClean="0"/>
              <a:t>?</a:t>
            </a:r>
          </a:p>
        </p:txBody>
      </p:sp>
      <p:sp>
        <p:nvSpPr>
          <p:cNvPr id="3" name="Footer Placeholder 2"/>
          <p:cNvSpPr>
            <a:spLocks noGrp="1"/>
          </p:cNvSpPr>
          <p:nvPr>
            <p:ph type="ftr" sz="quarter" idx="13"/>
          </p:nvPr>
        </p:nvSpPr>
        <p:spPr/>
        <p:txBody>
          <a:bodyPr/>
          <a:lstStyle/>
          <a:p>
            <a:endParaRPr lang="en-CA" dirty="0"/>
          </a:p>
        </p:txBody>
      </p:sp>
    </p:spTree>
    <p:extLst>
      <p:ext uri="{BB962C8B-B14F-4D97-AF65-F5344CB8AC3E}">
        <p14:creationId xmlns:p14="http://schemas.microsoft.com/office/powerpoint/2010/main" val="36026944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b="1" i="1" dirty="0" smtClean="0"/>
              <a:t>Cowper-Smith v. Morgan</a:t>
            </a:r>
            <a:r>
              <a:rPr lang="en-CA" b="1" dirty="0" smtClean="0"/>
              <a:t>, 2017 SCC 61</a:t>
            </a:r>
            <a:r>
              <a:rPr lang="en-CA" b="1" i="1" dirty="0" smtClean="0"/>
              <a:t> </a:t>
            </a:r>
            <a:r>
              <a:rPr lang="en-CA" b="1" dirty="0" smtClean="0"/>
              <a:t/>
            </a:r>
            <a:br>
              <a:rPr lang="en-CA" b="1" dirty="0" smtClean="0"/>
            </a:br>
            <a:endParaRPr lang="en-CA" dirty="0"/>
          </a:p>
        </p:txBody>
      </p:sp>
      <p:sp>
        <p:nvSpPr>
          <p:cNvPr id="4" name="Slide Number Placeholder 3"/>
          <p:cNvSpPr>
            <a:spLocks noGrp="1"/>
          </p:cNvSpPr>
          <p:nvPr>
            <p:ph type="sldNum" sz="quarter" idx="11"/>
          </p:nvPr>
        </p:nvSpPr>
        <p:spPr/>
        <p:txBody>
          <a:bodyPr/>
          <a:lstStyle/>
          <a:p>
            <a:fld id="{8CD6B855-AF94-4410-87D9-64819B123F49}" type="slidenum">
              <a:rPr lang="en-CA" smtClean="0"/>
              <a:pPr/>
              <a:t>46</a:t>
            </a:fld>
            <a:endParaRPr lang="en-CA" dirty="0"/>
          </a:p>
        </p:txBody>
      </p:sp>
      <p:sp>
        <p:nvSpPr>
          <p:cNvPr id="8" name="Text Placeholder 7"/>
          <p:cNvSpPr>
            <a:spLocks noGrp="1"/>
          </p:cNvSpPr>
          <p:nvPr>
            <p:ph type="body" sz="quarter" idx="12"/>
          </p:nvPr>
        </p:nvSpPr>
        <p:spPr>
          <a:xfrm>
            <a:off x="358775" y="951630"/>
            <a:ext cx="8424000" cy="4333858"/>
          </a:xfrm>
        </p:spPr>
        <p:txBody>
          <a:bodyPr/>
          <a:lstStyle/>
          <a:p>
            <a:r>
              <a:rPr lang="en-CA" sz="1800" dirty="0"/>
              <a:t>Daughter convinced the son to move back to Canada to live with and care for mother in exchange for being able to purchase her 1/3 interest in the family home on the mother’s death. Resiled from promise and son sought to enforce through proprietary estoppel.</a:t>
            </a:r>
          </a:p>
          <a:p>
            <a:r>
              <a:rPr lang="en-CA" sz="1800" b="1" dirty="0" smtClean="0"/>
              <a:t>Issue 3</a:t>
            </a:r>
            <a:r>
              <a:rPr lang="en-CA" sz="1800" dirty="0" smtClean="0"/>
              <a:t>: </a:t>
            </a:r>
            <a:r>
              <a:rPr lang="en-US" sz="1800" dirty="0"/>
              <a:t>Is the appropriate remedy to value the property at the fair market value as at the date of judgment</a:t>
            </a:r>
            <a:r>
              <a:rPr lang="en-US" sz="1800" dirty="0" smtClean="0"/>
              <a:t>?</a:t>
            </a:r>
          </a:p>
          <a:p>
            <a:r>
              <a:rPr lang="en-US" sz="1800" b="1" dirty="0" smtClean="0"/>
              <a:t>Answer: </a:t>
            </a:r>
            <a:r>
              <a:rPr lang="en-US" sz="1800" dirty="0" smtClean="0"/>
              <a:t>7-2 (</a:t>
            </a:r>
            <a:r>
              <a:rPr lang="en-US" sz="1800" u="sng" dirty="0" smtClean="0"/>
              <a:t>McLachlin</a:t>
            </a:r>
            <a:r>
              <a:rPr lang="en-US" sz="1800" dirty="0" smtClean="0"/>
              <a:t>) – NO – Valuation of the remedy should </a:t>
            </a:r>
            <a:r>
              <a:rPr lang="en-US" sz="1800" dirty="0"/>
              <a:t>be tied to when the equity </a:t>
            </a:r>
            <a:r>
              <a:rPr lang="en-US" sz="1800" dirty="0" smtClean="0"/>
              <a:t>arose: when the daughter </a:t>
            </a:r>
            <a:r>
              <a:rPr lang="en-US" sz="1800" dirty="0"/>
              <a:t>attempted to resile from her promise following their mother’s death</a:t>
            </a:r>
            <a:r>
              <a:rPr lang="en-US" sz="1800" dirty="0" smtClean="0"/>
              <a:t>.</a:t>
            </a:r>
          </a:p>
          <a:p>
            <a:r>
              <a:rPr lang="en-US" sz="1800" dirty="0" smtClean="0"/>
              <a:t>Dissent (</a:t>
            </a:r>
            <a:r>
              <a:rPr lang="en-US" sz="1800" u="sng" dirty="0" smtClean="0"/>
              <a:t>Brown</a:t>
            </a:r>
            <a:r>
              <a:rPr lang="en-US" sz="1800" dirty="0" smtClean="0"/>
              <a:t>) – The equitable interest doesn’t arise until </a:t>
            </a:r>
            <a:r>
              <a:rPr lang="en-US" sz="1800" dirty="0"/>
              <a:t>the promisor obtains the right or benefit that was promised to the claimant so the property can only be valued on that date</a:t>
            </a:r>
            <a:r>
              <a:rPr lang="en-US" sz="1800" dirty="0" smtClean="0"/>
              <a:t>.</a:t>
            </a:r>
          </a:p>
          <a:p>
            <a:endParaRPr lang="en-US" sz="1800" dirty="0"/>
          </a:p>
        </p:txBody>
      </p:sp>
      <p:sp>
        <p:nvSpPr>
          <p:cNvPr id="3" name="Footer Placeholder 2"/>
          <p:cNvSpPr>
            <a:spLocks noGrp="1"/>
          </p:cNvSpPr>
          <p:nvPr>
            <p:ph type="ftr" sz="quarter" idx="13"/>
          </p:nvPr>
        </p:nvSpPr>
        <p:spPr/>
        <p:txBody>
          <a:bodyPr/>
          <a:lstStyle/>
          <a:p>
            <a:endParaRPr lang="en-CA" dirty="0"/>
          </a:p>
        </p:txBody>
      </p:sp>
    </p:spTree>
    <p:extLst>
      <p:ext uri="{BB962C8B-B14F-4D97-AF65-F5344CB8AC3E}">
        <p14:creationId xmlns:p14="http://schemas.microsoft.com/office/powerpoint/2010/main" val="3513164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530975"/>
            <a:ext cx="179388" cy="179388"/>
          </a:xfrm>
        </p:spPr>
        <p:txBody>
          <a:bodyPr/>
          <a:lstStyle/>
          <a:p>
            <a:fld id="{8CD6B855-AF94-4410-87D9-64819B123F49}" type="slidenum">
              <a:rPr lang="en-CA" smtClean="0"/>
              <a:pPr/>
              <a:t>47</a:t>
            </a:fld>
            <a:endParaRPr lang="en-CA" dirty="0"/>
          </a:p>
        </p:txBody>
      </p:sp>
      <p:pic>
        <p:nvPicPr>
          <p:cNvPr id="1026" name="Picture 2" descr="C:\Users\nyl\Desktop\negligence-court-ca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572484" cy="67103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388" y="257173"/>
            <a:ext cx="6543675" cy="954107"/>
          </a:xfrm>
          <a:prstGeom prst="rect">
            <a:avLst/>
          </a:prstGeom>
          <a:noFill/>
        </p:spPr>
        <p:txBody>
          <a:bodyPr wrap="square" rtlCol="0">
            <a:spAutoFit/>
          </a:bodyPr>
          <a:lstStyle/>
          <a:p>
            <a:r>
              <a:rPr lang="en-CA" sz="2800" b="1" dirty="0" smtClean="0">
                <a:solidFill>
                  <a:srgbClr val="FF0000"/>
                </a:solidFill>
                <a:latin typeface="+mj-lt"/>
              </a:rPr>
              <a:t>5. Negligence</a:t>
            </a:r>
            <a:br>
              <a:rPr lang="en-CA" sz="2800" b="1" dirty="0" smtClean="0">
                <a:solidFill>
                  <a:srgbClr val="FF0000"/>
                </a:solidFill>
                <a:latin typeface="+mj-lt"/>
              </a:rPr>
            </a:br>
            <a:r>
              <a:rPr lang="en-CA" sz="2800" b="1" i="1" dirty="0" smtClean="0">
                <a:solidFill>
                  <a:srgbClr val="FF0000"/>
                </a:solidFill>
                <a:latin typeface="+mj-lt"/>
              </a:rPr>
              <a:t>(or, lets talk about torts</a:t>
            </a:r>
            <a:r>
              <a:rPr lang="en-CA" sz="2800" b="1" dirty="0" smtClean="0">
                <a:solidFill>
                  <a:srgbClr val="FF0000"/>
                </a:solidFill>
                <a:latin typeface="+mj-lt"/>
              </a:rPr>
              <a:t>)</a:t>
            </a:r>
            <a:endParaRPr lang="en-CA" sz="2800" dirty="0">
              <a:solidFill>
                <a:srgbClr val="FF0000"/>
              </a:solidFill>
              <a:latin typeface="+mj-lt"/>
            </a:endParaRPr>
          </a:p>
        </p:txBody>
      </p:sp>
    </p:spTree>
    <p:extLst>
      <p:ext uri="{BB962C8B-B14F-4D97-AF65-F5344CB8AC3E}">
        <p14:creationId xmlns:p14="http://schemas.microsoft.com/office/powerpoint/2010/main" val="31056969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8775" y="288925"/>
            <a:ext cx="8424000" cy="503238"/>
          </a:xfrm>
        </p:spPr>
        <p:txBody>
          <a:bodyPr/>
          <a:lstStyle/>
          <a:p>
            <a:r>
              <a:rPr lang="en-CA" b="1" i="1" dirty="0"/>
              <a:t>Deloitte &amp; Touche v. Livent Inc. (Receiver of)</a:t>
            </a:r>
            <a:r>
              <a:rPr lang="en-CA" b="1" dirty="0"/>
              <a:t>, 2017 SCC 63</a:t>
            </a:r>
            <a:endParaRPr lang="en-CA" dirty="0"/>
          </a:p>
        </p:txBody>
      </p:sp>
      <p:sp>
        <p:nvSpPr>
          <p:cNvPr id="4" name="Slide Number Placeholder 3"/>
          <p:cNvSpPr>
            <a:spLocks noGrp="1"/>
          </p:cNvSpPr>
          <p:nvPr>
            <p:ph type="sldNum" sz="quarter" idx="11"/>
          </p:nvPr>
        </p:nvSpPr>
        <p:spPr/>
        <p:txBody>
          <a:bodyPr/>
          <a:lstStyle/>
          <a:p>
            <a:fld id="{8CD6B855-AF94-4410-87D9-64819B123F49}" type="slidenum">
              <a:rPr lang="en-CA" smtClean="0"/>
              <a:t>48</a:t>
            </a:fld>
            <a:endParaRPr lang="en-CA" dirty="0"/>
          </a:p>
        </p:txBody>
      </p:sp>
      <p:sp>
        <p:nvSpPr>
          <p:cNvPr id="8" name="Text Placeholder 7"/>
          <p:cNvSpPr>
            <a:spLocks noGrp="1"/>
          </p:cNvSpPr>
          <p:nvPr>
            <p:ph type="body" sz="quarter" idx="12"/>
          </p:nvPr>
        </p:nvSpPr>
        <p:spPr>
          <a:xfrm>
            <a:off x="358775" y="1181100"/>
            <a:ext cx="8424000" cy="5028116"/>
          </a:xfrm>
        </p:spPr>
        <p:txBody>
          <a:bodyPr/>
          <a:lstStyle/>
          <a:p>
            <a:r>
              <a:rPr lang="en-CA" sz="1800" dirty="0"/>
              <a:t>Livent </a:t>
            </a:r>
            <a:r>
              <a:rPr lang="en-CA" sz="1800" dirty="0" smtClean="0"/>
              <a:t>filed </a:t>
            </a:r>
            <a:r>
              <a:rPr lang="en-CA" sz="1800" dirty="0"/>
              <a:t>for insolvency protection </a:t>
            </a:r>
            <a:r>
              <a:rPr lang="en-CA" sz="1800" dirty="0" smtClean="0"/>
              <a:t>after </a:t>
            </a:r>
            <a:r>
              <a:rPr lang="en-CA" sz="1800" dirty="0"/>
              <a:t>the discovery of an accounting fraud that resulted in the restatement of the company’s financial statements. </a:t>
            </a:r>
            <a:r>
              <a:rPr lang="en-CA" sz="1800" dirty="0" smtClean="0"/>
              <a:t>Deloitte was the auditor and was aware </a:t>
            </a:r>
            <a:r>
              <a:rPr lang="en-CA" sz="1800" dirty="0"/>
              <a:t>of </a:t>
            </a:r>
            <a:r>
              <a:rPr lang="en-CA" sz="1800" dirty="0" smtClean="0"/>
              <a:t>multiple regularities, </a:t>
            </a:r>
            <a:r>
              <a:rPr lang="en-CA" sz="1800" dirty="0"/>
              <a:t>but did not uncover the </a:t>
            </a:r>
            <a:r>
              <a:rPr lang="en-CA" sz="1800" dirty="0" smtClean="0"/>
              <a:t>fraud or resign. Deloitte found to have breached the </a:t>
            </a:r>
            <a:r>
              <a:rPr lang="en-CA" sz="1800" dirty="0"/>
              <a:t>standard of care either when it failed to </a:t>
            </a:r>
            <a:r>
              <a:rPr lang="en-CA" sz="1800" dirty="0" smtClean="0"/>
              <a:t>act </a:t>
            </a:r>
            <a:r>
              <a:rPr lang="en-CA" sz="1800" dirty="0"/>
              <a:t>on </a:t>
            </a:r>
            <a:r>
              <a:rPr lang="en-CA" sz="1800" dirty="0" smtClean="0"/>
              <a:t>the irregularities, </a:t>
            </a:r>
            <a:r>
              <a:rPr lang="en-CA" sz="1800" dirty="0"/>
              <a:t>or when it signed off on </a:t>
            </a:r>
            <a:r>
              <a:rPr lang="en-CA" sz="1800" dirty="0" smtClean="0"/>
              <a:t>Livent’s </a:t>
            </a:r>
            <a:r>
              <a:rPr lang="en-CA" sz="1800" dirty="0"/>
              <a:t>financial </a:t>
            </a:r>
            <a:r>
              <a:rPr lang="en-CA" sz="1800" dirty="0" smtClean="0"/>
              <a:t>statements. </a:t>
            </a:r>
          </a:p>
          <a:p>
            <a:r>
              <a:rPr lang="en-CA" sz="1800" b="1" dirty="0" smtClean="0"/>
              <a:t>Issue 1: </a:t>
            </a:r>
            <a:r>
              <a:rPr lang="en-CA" sz="1800" dirty="0"/>
              <a:t>Does a </a:t>
            </a:r>
            <a:r>
              <a:rPr lang="en-CA" sz="1800" i="1" dirty="0"/>
              <a:t>prima facie</a:t>
            </a:r>
            <a:r>
              <a:rPr lang="en-CA" sz="1800" dirty="0"/>
              <a:t> duty of care arise with respect to </a:t>
            </a:r>
            <a:r>
              <a:rPr lang="en-CA" sz="1800" dirty="0" smtClean="0"/>
              <a:t>the preparation of a negligent statutory audit?</a:t>
            </a:r>
            <a:endParaRPr lang="en-CA" sz="1800" b="1" dirty="0"/>
          </a:p>
        </p:txBody>
      </p:sp>
      <p:sp>
        <p:nvSpPr>
          <p:cNvPr id="3" name="Footer Placeholder 2"/>
          <p:cNvSpPr>
            <a:spLocks noGrp="1"/>
          </p:cNvSpPr>
          <p:nvPr>
            <p:ph type="ftr" sz="quarter" idx="13"/>
          </p:nvPr>
        </p:nvSpPr>
        <p:spPr/>
        <p:txBody>
          <a:bodyPr/>
          <a:lstStyle/>
          <a:p>
            <a:endParaRPr lang="en-CA" dirty="0"/>
          </a:p>
        </p:txBody>
      </p:sp>
    </p:spTree>
    <p:extLst>
      <p:ext uri="{BB962C8B-B14F-4D97-AF65-F5344CB8AC3E}">
        <p14:creationId xmlns:p14="http://schemas.microsoft.com/office/powerpoint/2010/main" val="394696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8775" y="288925"/>
            <a:ext cx="8424000" cy="503238"/>
          </a:xfrm>
        </p:spPr>
        <p:txBody>
          <a:bodyPr/>
          <a:lstStyle/>
          <a:p>
            <a:r>
              <a:rPr lang="en-CA" b="1" i="1" dirty="0"/>
              <a:t>Deloitte &amp; Touche v. Livent Inc. (Receiver of)</a:t>
            </a:r>
            <a:r>
              <a:rPr lang="en-CA" b="1" dirty="0"/>
              <a:t>, 2017 SCC 63</a:t>
            </a:r>
            <a:endParaRPr lang="en-CA" dirty="0"/>
          </a:p>
        </p:txBody>
      </p:sp>
      <p:sp>
        <p:nvSpPr>
          <p:cNvPr id="4" name="Slide Number Placeholder 3"/>
          <p:cNvSpPr>
            <a:spLocks noGrp="1"/>
          </p:cNvSpPr>
          <p:nvPr>
            <p:ph type="sldNum" sz="quarter" idx="11"/>
          </p:nvPr>
        </p:nvSpPr>
        <p:spPr/>
        <p:txBody>
          <a:bodyPr/>
          <a:lstStyle/>
          <a:p>
            <a:fld id="{8CD6B855-AF94-4410-87D9-64819B123F49}" type="slidenum">
              <a:rPr lang="en-CA" smtClean="0"/>
              <a:t>49</a:t>
            </a:fld>
            <a:endParaRPr lang="en-CA" dirty="0"/>
          </a:p>
        </p:txBody>
      </p:sp>
      <p:sp>
        <p:nvSpPr>
          <p:cNvPr id="8" name="Text Placeholder 7"/>
          <p:cNvSpPr>
            <a:spLocks noGrp="1"/>
          </p:cNvSpPr>
          <p:nvPr>
            <p:ph type="body" sz="quarter" idx="12"/>
          </p:nvPr>
        </p:nvSpPr>
        <p:spPr>
          <a:xfrm>
            <a:off x="358775" y="1181100"/>
            <a:ext cx="8424000" cy="5028116"/>
          </a:xfrm>
        </p:spPr>
        <p:txBody>
          <a:bodyPr/>
          <a:lstStyle/>
          <a:p>
            <a:r>
              <a:rPr lang="en-CA" sz="1800" dirty="0"/>
              <a:t>Livent </a:t>
            </a:r>
            <a:r>
              <a:rPr lang="en-CA" sz="1800" dirty="0" smtClean="0"/>
              <a:t>filed </a:t>
            </a:r>
            <a:r>
              <a:rPr lang="en-CA" sz="1800" dirty="0"/>
              <a:t>for insolvency protection </a:t>
            </a:r>
            <a:r>
              <a:rPr lang="en-CA" sz="1800" dirty="0" smtClean="0"/>
              <a:t>after </a:t>
            </a:r>
            <a:r>
              <a:rPr lang="en-CA" sz="1800" dirty="0"/>
              <a:t>the discovery of an accounting fraud that resulted in the restatement of the company’s financial statements. </a:t>
            </a:r>
            <a:r>
              <a:rPr lang="en-CA" sz="1800" dirty="0" smtClean="0"/>
              <a:t>Deloitte was the auditor and was aware </a:t>
            </a:r>
            <a:r>
              <a:rPr lang="en-CA" sz="1800" dirty="0"/>
              <a:t>of </a:t>
            </a:r>
            <a:r>
              <a:rPr lang="en-CA" sz="1800" dirty="0" smtClean="0"/>
              <a:t>multiple regularities, </a:t>
            </a:r>
            <a:r>
              <a:rPr lang="en-CA" sz="1800" dirty="0"/>
              <a:t>but did not uncover the </a:t>
            </a:r>
            <a:r>
              <a:rPr lang="en-CA" sz="1800" dirty="0" smtClean="0"/>
              <a:t>fraud or resign. Deloitte found to have breached the </a:t>
            </a:r>
            <a:r>
              <a:rPr lang="en-CA" sz="1800" dirty="0"/>
              <a:t>standard of care either when it failed to </a:t>
            </a:r>
            <a:r>
              <a:rPr lang="en-CA" sz="1800" dirty="0" smtClean="0"/>
              <a:t>act </a:t>
            </a:r>
            <a:r>
              <a:rPr lang="en-CA" sz="1800" dirty="0"/>
              <a:t>on </a:t>
            </a:r>
            <a:r>
              <a:rPr lang="en-CA" sz="1800" dirty="0" smtClean="0"/>
              <a:t>the irregularities, </a:t>
            </a:r>
            <a:r>
              <a:rPr lang="en-CA" sz="1800" dirty="0"/>
              <a:t>or when it signed off on </a:t>
            </a:r>
            <a:r>
              <a:rPr lang="en-CA" sz="1800" dirty="0" smtClean="0"/>
              <a:t>Livent’s </a:t>
            </a:r>
            <a:r>
              <a:rPr lang="en-CA" sz="1800" dirty="0"/>
              <a:t>financial </a:t>
            </a:r>
            <a:r>
              <a:rPr lang="en-CA" sz="1800" dirty="0" smtClean="0"/>
              <a:t>statements. </a:t>
            </a:r>
          </a:p>
          <a:p>
            <a:r>
              <a:rPr lang="en-CA" sz="1800" b="1" dirty="0" smtClean="0"/>
              <a:t>Issue 1: </a:t>
            </a:r>
            <a:r>
              <a:rPr lang="en-CA" sz="1800" dirty="0"/>
              <a:t>Does a </a:t>
            </a:r>
            <a:r>
              <a:rPr lang="en-CA" sz="1800" i="1" dirty="0"/>
              <a:t>prima facie</a:t>
            </a:r>
            <a:r>
              <a:rPr lang="en-CA" sz="1800" dirty="0"/>
              <a:t> duty of care arise with respect to the preparation of a negligent statutory audit?</a:t>
            </a:r>
            <a:endParaRPr lang="en-CA" sz="1800" b="1" dirty="0"/>
          </a:p>
          <a:p>
            <a:r>
              <a:rPr lang="en-CA" sz="1800" b="1" dirty="0" smtClean="0"/>
              <a:t>Answer</a:t>
            </a:r>
            <a:r>
              <a:rPr lang="en-CA" sz="1800" b="1" dirty="0"/>
              <a:t>:</a:t>
            </a:r>
            <a:r>
              <a:rPr lang="en-CA" sz="1800" dirty="0"/>
              <a:t> </a:t>
            </a:r>
            <a:r>
              <a:rPr lang="en-US" sz="1800" dirty="0" smtClean="0"/>
              <a:t>YES (</a:t>
            </a:r>
            <a:r>
              <a:rPr lang="en-US" sz="1800" u="sng" dirty="0" smtClean="0"/>
              <a:t>Gascon and Brown</a:t>
            </a:r>
            <a:r>
              <a:rPr lang="en-US" sz="1800" dirty="0"/>
              <a:t>) – </a:t>
            </a:r>
            <a:r>
              <a:rPr lang="en-US" sz="1800" dirty="0" smtClean="0"/>
              <a:t>4-3 – </a:t>
            </a:r>
            <a:r>
              <a:rPr lang="en-CA" sz="1800" dirty="0" smtClean="0"/>
              <a:t>A claim for </a:t>
            </a:r>
            <a:r>
              <a:rPr lang="en-CA" sz="1800" dirty="0"/>
              <a:t>losses resulting from a negligently performed statutory audit could succeed because a statutory audit is prepared to allow shareholders to collectively supervise management and take decisions regarding the administration of the </a:t>
            </a:r>
            <a:r>
              <a:rPr lang="en-CA" sz="1800" dirty="0" smtClean="0"/>
              <a:t>corporation.</a:t>
            </a:r>
            <a:endParaRPr lang="en-CA" sz="1800" b="1" dirty="0"/>
          </a:p>
        </p:txBody>
      </p:sp>
      <p:sp>
        <p:nvSpPr>
          <p:cNvPr id="3" name="Footer Placeholder 2"/>
          <p:cNvSpPr>
            <a:spLocks noGrp="1"/>
          </p:cNvSpPr>
          <p:nvPr>
            <p:ph type="ftr" sz="quarter" idx="13"/>
          </p:nvPr>
        </p:nvSpPr>
        <p:spPr/>
        <p:txBody>
          <a:bodyPr/>
          <a:lstStyle/>
          <a:p>
            <a:endParaRPr lang="en-CA" dirty="0"/>
          </a:p>
        </p:txBody>
      </p:sp>
    </p:spTree>
    <p:extLst>
      <p:ext uri="{BB962C8B-B14F-4D97-AF65-F5344CB8AC3E}">
        <p14:creationId xmlns:p14="http://schemas.microsoft.com/office/powerpoint/2010/main" val="1974949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CD6B855-AF94-4410-87D9-64819B123F49}" type="slidenum">
              <a:rPr lang="en-CA" smtClean="0"/>
              <a:pPr/>
              <a:t>5</a:t>
            </a:fld>
            <a:endParaRPr lang="en-CA" dirty="0"/>
          </a:p>
        </p:txBody>
      </p:sp>
      <p:sp>
        <p:nvSpPr>
          <p:cNvPr id="7" name="Text Placeholder 6"/>
          <p:cNvSpPr>
            <a:spLocks noGrp="1"/>
          </p:cNvSpPr>
          <p:nvPr>
            <p:ph type="body" sz="quarter" idx="12"/>
          </p:nvPr>
        </p:nvSpPr>
        <p:spPr>
          <a:xfrm>
            <a:off x="161925" y="1152525"/>
            <a:ext cx="8617250" cy="5029199"/>
          </a:xfrm>
        </p:spPr>
        <p:txBody>
          <a:bodyPr/>
          <a:lstStyle/>
          <a:p>
            <a:pPr marL="342900" indent="-342900">
              <a:buFont typeface="Arial" panose="020B0604020202020204" pitchFamily="34" charset="0"/>
              <a:buChar char="•"/>
            </a:pPr>
            <a:r>
              <a:rPr lang="en-CA" dirty="0" smtClean="0"/>
              <a:t>Two of the most interesting cases decided by the Supreme Court in 2018 will not be discussed in detail in this presentation! (please don’t leave – we’ll still give a synopsis)</a:t>
            </a:r>
          </a:p>
          <a:p>
            <a:endParaRPr lang="en-CA" dirty="0" smtClean="0"/>
          </a:p>
          <a:p>
            <a:pPr marL="342900" indent="-342900">
              <a:buFont typeface="Arial" panose="020B0604020202020204" pitchFamily="34" charset="0"/>
              <a:buChar char="•"/>
            </a:pPr>
            <a:r>
              <a:rPr lang="en-CA" i="1" dirty="0" smtClean="0"/>
              <a:t>Law </a:t>
            </a:r>
            <a:r>
              <a:rPr lang="en-CA" i="1" dirty="0"/>
              <a:t>Society of British Columbia v. Trinity Western </a:t>
            </a:r>
            <a:r>
              <a:rPr lang="en-CA" i="1" dirty="0" smtClean="0"/>
              <a:t>University</a:t>
            </a:r>
            <a:r>
              <a:rPr lang="en-CA" dirty="0" smtClean="0"/>
              <a:t>, 2018 SCC 32 </a:t>
            </a:r>
          </a:p>
          <a:p>
            <a:pPr marL="706500" lvl="3" indent="-342900"/>
            <a:r>
              <a:rPr lang="en-CA" dirty="0" smtClean="0"/>
              <a:t>The majority of the Supreme Court of Canada says Law Society’s decision not to admit TWU graduates was reasonable</a:t>
            </a:r>
          </a:p>
          <a:p>
            <a:pPr lvl="3" indent="0">
              <a:buNone/>
            </a:pPr>
            <a:endParaRPr lang="en-CA" dirty="0" smtClean="0"/>
          </a:p>
          <a:p>
            <a:pPr marL="342900" indent="-342900">
              <a:buFont typeface="Arial" panose="020B0604020202020204" pitchFamily="34" charset="0"/>
              <a:buChar char="•"/>
            </a:pPr>
            <a:r>
              <a:rPr lang="en-CA" i="1" dirty="0"/>
              <a:t>Groia v. Law Society of Upper </a:t>
            </a:r>
            <a:r>
              <a:rPr lang="en-CA" i="1" dirty="0" smtClean="0"/>
              <a:t>Canada, </a:t>
            </a:r>
            <a:r>
              <a:rPr lang="en-CA" dirty="0"/>
              <a:t>2018 SCC 27 </a:t>
            </a:r>
            <a:endParaRPr lang="en-CA" dirty="0" smtClean="0"/>
          </a:p>
          <a:p>
            <a:pPr marL="706500" lvl="3" indent="-342900"/>
            <a:r>
              <a:rPr lang="en-CA" dirty="0" smtClean="0"/>
              <a:t>Law Society’s Appeal </a:t>
            </a:r>
            <a:r>
              <a:rPr lang="en-CA" dirty="0"/>
              <a:t>Panel erred in finding that </a:t>
            </a:r>
            <a:r>
              <a:rPr lang="en-CA" dirty="0" smtClean="0"/>
              <a:t>Groia had </a:t>
            </a:r>
            <a:r>
              <a:rPr lang="en-CA" dirty="0"/>
              <a:t>committed professional </a:t>
            </a:r>
            <a:r>
              <a:rPr lang="en-CA" dirty="0" smtClean="0"/>
              <a:t>misconduct and the complaints against him were dismissed</a:t>
            </a:r>
          </a:p>
        </p:txBody>
      </p:sp>
      <p:sp>
        <p:nvSpPr>
          <p:cNvPr id="3" name="Footer Placeholder 2"/>
          <p:cNvSpPr>
            <a:spLocks noGrp="1"/>
          </p:cNvSpPr>
          <p:nvPr>
            <p:ph type="ftr" sz="quarter" idx="13"/>
          </p:nvPr>
        </p:nvSpPr>
        <p:spPr/>
        <p:txBody>
          <a:bodyPr/>
          <a:lstStyle/>
          <a:p>
            <a:endParaRPr lang="en-CA" dirty="0"/>
          </a:p>
        </p:txBody>
      </p:sp>
      <p:sp>
        <p:nvSpPr>
          <p:cNvPr id="2" name="Title 1"/>
          <p:cNvSpPr>
            <a:spLocks noGrp="1"/>
          </p:cNvSpPr>
          <p:nvPr>
            <p:ph type="title" idx="4294967295"/>
          </p:nvPr>
        </p:nvSpPr>
        <p:spPr>
          <a:xfrm>
            <a:off x="0" y="431800"/>
            <a:ext cx="8423275" cy="504825"/>
          </a:xfrm>
        </p:spPr>
        <p:txBody>
          <a:bodyPr/>
          <a:lstStyle/>
          <a:p>
            <a:r>
              <a:rPr lang="en-CA" b="1" dirty="0" smtClean="0"/>
              <a:t>*Disclaimer</a:t>
            </a:r>
            <a:endParaRPr lang="en-CA" b="1" dirty="0"/>
          </a:p>
        </p:txBody>
      </p:sp>
    </p:spTree>
    <p:extLst>
      <p:ext uri="{BB962C8B-B14F-4D97-AF65-F5344CB8AC3E}">
        <p14:creationId xmlns:p14="http://schemas.microsoft.com/office/powerpoint/2010/main" val="2095445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8775" y="288925"/>
            <a:ext cx="8424000" cy="503238"/>
          </a:xfrm>
        </p:spPr>
        <p:txBody>
          <a:bodyPr/>
          <a:lstStyle/>
          <a:p>
            <a:r>
              <a:rPr lang="en-CA" b="1" i="1" dirty="0"/>
              <a:t>Deloitte &amp; Touche v. Livent Inc. (Receiver of)</a:t>
            </a:r>
            <a:r>
              <a:rPr lang="en-CA" b="1" dirty="0"/>
              <a:t>, 2017 SCC 63</a:t>
            </a:r>
            <a:endParaRPr lang="en-CA" dirty="0"/>
          </a:p>
        </p:txBody>
      </p:sp>
      <p:sp>
        <p:nvSpPr>
          <p:cNvPr id="4" name="Slide Number Placeholder 3"/>
          <p:cNvSpPr>
            <a:spLocks noGrp="1"/>
          </p:cNvSpPr>
          <p:nvPr>
            <p:ph type="sldNum" sz="quarter" idx="11"/>
          </p:nvPr>
        </p:nvSpPr>
        <p:spPr/>
        <p:txBody>
          <a:bodyPr/>
          <a:lstStyle/>
          <a:p>
            <a:fld id="{8CD6B855-AF94-4410-87D9-64819B123F49}" type="slidenum">
              <a:rPr lang="en-CA" smtClean="0"/>
              <a:t>50</a:t>
            </a:fld>
            <a:endParaRPr lang="en-CA" dirty="0"/>
          </a:p>
        </p:txBody>
      </p:sp>
      <p:sp>
        <p:nvSpPr>
          <p:cNvPr id="8" name="Text Placeholder 7"/>
          <p:cNvSpPr>
            <a:spLocks noGrp="1"/>
          </p:cNvSpPr>
          <p:nvPr>
            <p:ph type="body" sz="quarter" idx="12"/>
          </p:nvPr>
        </p:nvSpPr>
        <p:spPr>
          <a:xfrm>
            <a:off x="358775" y="1181100"/>
            <a:ext cx="8424000" cy="5028116"/>
          </a:xfrm>
        </p:spPr>
        <p:txBody>
          <a:bodyPr/>
          <a:lstStyle/>
          <a:p>
            <a:r>
              <a:rPr lang="en-CA" sz="1800" dirty="0"/>
              <a:t>Livent </a:t>
            </a:r>
            <a:r>
              <a:rPr lang="en-CA" sz="1800" dirty="0" smtClean="0"/>
              <a:t>filed </a:t>
            </a:r>
            <a:r>
              <a:rPr lang="en-CA" sz="1800" dirty="0"/>
              <a:t>for insolvency protection </a:t>
            </a:r>
            <a:r>
              <a:rPr lang="en-CA" sz="1800" dirty="0" smtClean="0"/>
              <a:t>after </a:t>
            </a:r>
            <a:r>
              <a:rPr lang="en-CA" sz="1800" dirty="0"/>
              <a:t>the discovery of an accounting fraud that resulted in the restatement of the company’s financial statements. </a:t>
            </a:r>
            <a:r>
              <a:rPr lang="en-CA" sz="1800" dirty="0" smtClean="0"/>
              <a:t>Deloitte was the auditor and was aware </a:t>
            </a:r>
            <a:r>
              <a:rPr lang="en-CA" sz="1800" dirty="0"/>
              <a:t>of </a:t>
            </a:r>
            <a:r>
              <a:rPr lang="en-CA" sz="1800" dirty="0" smtClean="0"/>
              <a:t>multiple regularities, </a:t>
            </a:r>
            <a:r>
              <a:rPr lang="en-CA" sz="1800" dirty="0"/>
              <a:t>but did not uncover the </a:t>
            </a:r>
            <a:r>
              <a:rPr lang="en-CA" sz="1800" dirty="0" smtClean="0"/>
              <a:t>fraud or resign. Deloitte found to have breached the </a:t>
            </a:r>
            <a:r>
              <a:rPr lang="en-CA" sz="1800" dirty="0"/>
              <a:t>standard of care either when it failed to </a:t>
            </a:r>
            <a:r>
              <a:rPr lang="en-CA" sz="1800" dirty="0" smtClean="0"/>
              <a:t>act </a:t>
            </a:r>
            <a:r>
              <a:rPr lang="en-CA" sz="1800" dirty="0"/>
              <a:t>on </a:t>
            </a:r>
            <a:r>
              <a:rPr lang="en-CA" sz="1800" dirty="0" smtClean="0"/>
              <a:t>the irregularities, </a:t>
            </a:r>
            <a:r>
              <a:rPr lang="en-CA" sz="1800" dirty="0"/>
              <a:t>or when it signed off on </a:t>
            </a:r>
            <a:r>
              <a:rPr lang="en-CA" sz="1800" dirty="0" smtClean="0"/>
              <a:t>Livent’s </a:t>
            </a:r>
            <a:r>
              <a:rPr lang="en-CA" sz="1800" dirty="0"/>
              <a:t>financial </a:t>
            </a:r>
            <a:r>
              <a:rPr lang="en-CA" sz="1800" dirty="0" smtClean="0"/>
              <a:t>statements. </a:t>
            </a:r>
          </a:p>
          <a:p>
            <a:r>
              <a:rPr lang="en-CA" sz="1800" b="1" dirty="0" smtClean="0"/>
              <a:t>Issue 1: </a:t>
            </a:r>
            <a:r>
              <a:rPr lang="en-CA" sz="1800" dirty="0"/>
              <a:t>Does a </a:t>
            </a:r>
            <a:r>
              <a:rPr lang="en-CA" sz="1800" i="1" dirty="0"/>
              <a:t>prima facie</a:t>
            </a:r>
            <a:r>
              <a:rPr lang="en-CA" sz="1800" dirty="0"/>
              <a:t> duty of care arise with respect to the preparation of a negligent statutory audit?</a:t>
            </a:r>
            <a:endParaRPr lang="en-CA" sz="1800" b="1" dirty="0"/>
          </a:p>
          <a:p>
            <a:r>
              <a:rPr lang="en-CA" sz="1800" b="1" dirty="0" smtClean="0"/>
              <a:t>Answer</a:t>
            </a:r>
            <a:r>
              <a:rPr lang="en-CA" sz="1800" b="1" dirty="0"/>
              <a:t>:</a:t>
            </a:r>
            <a:r>
              <a:rPr lang="en-CA" sz="1800" dirty="0"/>
              <a:t> </a:t>
            </a:r>
            <a:r>
              <a:rPr lang="en-US" sz="1800" dirty="0"/>
              <a:t>YES </a:t>
            </a:r>
            <a:r>
              <a:rPr lang="en-US" sz="1800" dirty="0" smtClean="0"/>
              <a:t>(</a:t>
            </a:r>
            <a:r>
              <a:rPr lang="en-US" sz="1800" u="sng" dirty="0" smtClean="0"/>
              <a:t>Gascon and Brown</a:t>
            </a:r>
            <a:r>
              <a:rPr lang="en-US" sz="1800" dirty="0"/>
              <a:t>) – </a:t>
            </a:r>
            <a:r>
              <a:rPr lang="en-US" sz="1800" dirty="0" smtClean="0"/>
              <a:t>4-3 – </a:t>
            </a:r>
            <a:r>
              <a:rPr lang="en-CA" sz="1800" dirty="0" smtClean="0"/>
              <a:t>A claim for </a:t>
            </a:r>
            <a:r>
              <a:rPr lang="en-CA" sz="1800" dirty="0"/>
              <a:t>losses resulting from a negligently performed statutory audit could succeed because a statutory audit is prepared to allow shareholders to collectively supervise management and take decisions regarding the administration of the </a:t>
            </a:r>
            <a:r>
              <a:rPr lang="en-CA" sz="1800" dirty="0" smtClean="0"/>
              <a:t>corporation.</a:t>
            </a:r>
          </a:p>
          <a:p>
            <a:r>
              <a:rPr lang="en-CA" sz="1800" b="1" dirty="0"/>
              <a:t>Issue 2: </a:t>
            </a:r>
            <a:r>
              <a:rPr lang="en-CA" sz="1800" dirty="0"/>
              <a:t>Does a </a:t>
            </a:r>
            <a:r>
              <a:rPr lang="en-CA" sz="1800" i="1" dirty="0"/>
              <a:t>prima facie</a:t>
            </a:r>
            <a:r>
              <a:rPr lang="en-CA" sz="1800" dirty="0"/>
              <a:t> duty of care arise with respect to </a:t>
            </a:r>
            <a:r>
              <a:rPr lang="en-CA" sz="1800" dirty="0" smtClean="0"/>
              <a:t>the negligent provision of services for a public offering?</a:t>
            </a:r>
            <a:endParaRPr lang="en-CA" sz="1800" dirty="0"/>
          </a:p>
          <a:p>
            <a:endParaRPr lang="en-CA" sz="1800" b="1" dirty="0"/>
          </a:p>
        </p:txBody>
      </p:sp>
      <p:sp>
        <p:nvSpPr>
          <p:cNvPr id="3" name="Footer Placeholder 2"/>
          <p:cNvSpPr>
            <a:spLocks noGrp="1"/>
          </p:cNvSpPr>
          <p:nvPr>
            <p:ph type="ftr" sz="quarter" idx="13"/>
          </p:nvPr>
        </p:nvSpPr>
        <p:spPr/>
        <p:txBody>
          <a:bodyPr/>
          <a:lstStyle/>
          <a:p>
            <a:endParaRPr lang="en-CA" dirty="0"/>
          </a:p>
        </p:txBody>
      </p:sp>
    </p:spTree>
    <p:extLst>
      <p:ext uri="{BB962C8B-B14F-4D97-AF65-F5344CB8AC3E}">
        <p14:creationId xmlns:p14="http://schemas.microsoft.com/office/powerpoint/2010/main" val="3685262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8775" y="288925"/>
            <a:ext cx="8424000" cy="503238"/>
          </a:xfrm>
        </p:spPr>
        <p:txBody>
          <a:bodyPr/>
          <a:lstStyle/>
          <a:p>
            <a:r>
              <a:rPr lang="en-CA" b="1" i="1" dirty="0"/>
              <a:t>Deloitte &amp; Touche v. Livent Inc. (Receiver of)</a:t>
            </a:r>
            <a:r>
              <a:rPr lang="en-CA" b="1" dirty="0"/>
              <a:t>, 2017 SCC 63</a:t>
            </a:r>
            <a:endParaRPr lang="en-CA" dirty="0"/>
          </a:p>
        </p:txBody>
      </p:sp>
      <p:sp>
        <p:nvSpPr>
          <p:cNvPr id="4" name="Slide Number Placeholder 3"/>
          <p:cNvSpPr>
            <a:spLocks noGrp="1"/>
          </p:cNvSpPr>
          <p:nvPr>
            <p:ph type="sldNum" sz="quarter" idx="11"/>
          </p:nvPr>
        </p:nvSpPr>
        <p:spPr/>
        <p:txBody>
          <a:bodyPr/>
          <a:lstStyle/>
          <a:p>
            <a:fld id="{8CD6B855-AF94-4410-87D9-64819B123F49}" type="slidenum">
              <a:rPr lang="en-CA" smtClean="0"/>
              <a:t>51</a:t>
            </a:fld>
            <a:endParaRPr lang="en-CA" dirty="0"/>
          </a:p>
        </p:txBody>
      </p:sp>
      <p:sp>
        <p:nvSpPr>
          <p:cNvPr id="8" name="Text Placeholder 7"/>
          <p:cNvSpPr>
            <a:spLocks noGrp="1"/>
          </p:cNvSpPr>
          <p:nvPr>
            <p:ph type="body" sz="quarter" idx="12"/>
          </p:nvPr>
        </p:nvSpPr>
        <p:spPr>
          <a:xfrm>
            <a:off x="358775" y="1181100"/>
            <a:ext cx="8424000" cy="5028116"/>
          </a:xfrm>
        </p:spPr>
        <p:txBody>
          <a:bodyPr/>
          <a:lstStyle/>
          <a:p>
            <a:r>
              <a:rPr lang="en-CA" sz="1800" dirty="0"/>
              <a:t>Livent </a:t>
            </a:r>
            <a:r>
              <a:rPr lang="en-CA" sz="1800" dirty="0" smtClean="0"/>
              <a:t>filed </a:t>
            </a:r>
            <a:r>
              <a:rPr lang="en-CA" sz="1800" dirty="0"/>
              <a:t>for insolvency protection </a:t>
            </a:r>
            <a:r>
              <a:rPr lang="en-CA" sz="1800" dirty="0" smtClean="0"/>
              <a:t>after </a:t>
            </a:r>
            <a:r>
              <a:rPr lang="en-CA" sz="1800" dirty="0"/>
              <a:t>the discovery of an accounting fraud that resulted in the restatement of the company’s financial statements. </a:t>
            </a:r>
            <a:r>
              <a:rPr lang="en-CA" sz="1800" dirty="0" smtClean="0"/>
              <a:t>Deloitte was the auditor and was aware </a:t>
            </a:r>
            <a:r>
              <a:rPr lang="en-CA" sz="1800" dirty="0"/>
              <a:t>of </a:t>
            </a:r>
            <a:r>
              <a:rPr lang="en-CA" sz="1800" dirty="0" smtClean="0"/>
              <a:t>multiple regularities, </a:t>
            </a:r>
            <a:r>
              <a:rPr lang="en-CA" sz="1800" dirty="0"/>
              <a:t>but did not uncover the </a:t>
            </a:r>
            <a:r>
              <a:rPr lang="en-CA" sz="1800" dirty="0" smtClean="0"/>
              <a:t>fraud or resign. Deloitte found to have breached the </a:t>
            </a:r>
            <a:r>
              <a:rPr lang="en-CA" sz="1800" dirty="0"/>
              <a:t>standard of care either when it failed to </a:t>
            </a:r>
            <a:r>
              <a:rPr lang="en-CA" sz="1800" dirty="0" smtClean="0"/>
              <a:t>act </a:t>
            </a:r>
            <a:r>
              <a:rPr lang="en-CA" sz="1800" dirty="0"/>
              <a:t>on </a:t>
            </a:r>
            <a:r>
              <a:rPr lang="en-CA" sz="1800" dirty="0" smtClean="0"/>
              <a:t>the irregularities, </a:t>
            </a:r>
            <a:r>
              <a:rPr lang="en-CA" sz="1800" dirty="0"/>
              <a:t>or when it signed off on </a:t>
            </a:r>
            <a:r>
              <a:rPr lang="en-CA" sz="1800" dirty="0" smtClean="0"/>
              <a:t>Livent’s </a:t>
            </a:r>
            <a:r>
              <a:rPr lang="en-CA" sz="1800" dirty="0"/>
              <a:t>financial </a:t>
            </a:r>
            <a:r>
              <a:rPr lang="en-CA" sz="1800" dirty="0" smtClean="0"/>
              <a:t>statements. </a:t>
            </a:r>
          </a:p>
          <a:p>
            <a:r>
              <a:rPr lang="en-CA" sz="1800" b="1" dirty="0" smtClean="0"/>
              <a:t>Issue 1: </a:t>
            </a:r>
            <a:r>
              <a:rPr lang="en-CA" sz="1800" dirty="0"/>
              <a:t>Does a </a:t>
            </a:r>
            <a:r>
              <a:rPr lang="en-CA" sz="1800" i="1" dirty="0"/>
              <a:t>prima facie</a:t>
            </a:r>
            <a:r>
              <a:rPr lang="en-CA" sz="1800" dirty="0"/>
              <a:t> duty of care arise with respect to the preparation of a negligent statutory audit?</a:t>
            </a:r>
            <a:endParaRPr lang="en-CA" sz="1800" b="1" dirty="0"/>
          </a:p>
          <a:p>
            <a:r>
              <a:rPr lang="en-CA" sz="1800" b="1" dirty="0" smtClean="0"/>
              <a:t>Answer</a:t>
            </a:r>
            <a:r>
              <a:rPr lang="en-CA" sz="1800" b="1" dirty="0"/>
              <a:t>:</a:t>
            </a:r>
            <a:r>
              <a:rPr lang="en-CA" sz="1800" dirty="0"/>
              <a:t> </a:t>
            </a:r>
            <a:r>
              <a:rPr lang="en-US" sz="1800" dirty="0"/>
              <a:t>YES </a:t>
            </a:r>
            <a:r>
              <a:rPr lang="en-US" sz="1800" dirty="0" smtClean="0"/>
              <a:t>(</a:t>
            </a:r>
            <a:r>
              <a:rPr lang="en-US" sz="1800" u="sng" dirty="0" smtClean="0"/>
              <a:t>Gascon and Brown</a:t>
            </a:r>
            <a:r>
              <a:rPr lang="en-US" sz="1800" dirty="0"/>
              <a:t>) – </a:t>
            </a:r>
            <a:r>
              <a:rPr lang="en-US" sz="1800" dirty="0" smtClean="0"/>
              <a:t>4-3 – </a:t>
            </a:r>
            <a:r>
              <a:rPr lang="en-CA" sz="1800" dirty="0" smtClean="0"/>
              <a:t>A claim for </a:t>
            </a:r>
            <a:r>
              <a:rPr lang="en-CA" sz="1800" dirty="0"/>
              <a:t>losses resulting from a negligently performed statutory audit could succeed because a statutory audit is prepared to allow shareholders to collectively supervise management and take decisions regarding the administration of the </a:t>
            </a:r>
            <a:r>
              <a:rPr lang="en-CA" sz="1800" dirty="0" smtClean="0"/>
              <a:t>corporation.</a:t>
            </a:r>
          </a:p>
          <a:p>
            <a:r>
              <a:rPr lang="en-CA" sz="1800" b="1" dirty="0"/>
              <a:t>Issue </a:t>
            </a:r>
            <a:r>
              <a:rPr lang="en-CA" sz="1800" b="1" dirty="0" smtClean="0"/>
              <a:t>2: </a:t>
            </a:r>
            <a:r>
              <a:rPr lang="en-CA" sz="1800" dirty="0"/>
              <a:t>Does a </a:t>
            </a:r>
            <a:r>
              <a:rPr lang="en-CA" sz="1800" i="1" dirty="0"/>
              <a:t>prima facie</a:t>
            </a:r>
            <a:r>
              <a:rPr lang="en-CA" sz="1800" dirty="0"/>
              <a:t> duty of care arise with respect to the negligent provision of services for a public offering?</a:t>
            </a:r>
          </a:p>
          <a:p>
            <a:r>
              <a:rPr lang="en-CA" sz="1800" b="1" dirty="0" smtClean="0"/>
              <a:t>Answer</a:t>
            </a:r>
            <a:r>
              <a:rPr lang="en-CA" sz="1800" b="1" dirty="0"/>
              <a:t>:</a:t>
            </a:r>
            <a:r>
              <a:rPr lang="en-CA" sz="1800" dirty="0"/>
              <a:t> </a:t>
            </a:r>
            <a:r>
              <a:rPr lang="en-US" sz="1800" dirty="0" smtClean="0"/>
              <a:t>NO (</a:t>
            </a:r>
            <a:r>
              <a:rPr lang="en-US" sz="1800" u="sng" dirty="0" smtClean="0"/>
              <a:t>Gascon </a:t>
            </a:r>
            <a:r>
              <a:rPr lang="en-US" sz="1800" u="sng" dirty="0"/>
              <a:t>and Brown</a:t>
            </a:r>
            <a:r>
              <a:rPr lang="en-US" sz="1800" dirty="0"/>
              <a:t>) – </a:t>
            </a:r>
            <a:r>
              <a:rPr lang="en-US" sz="1800" dirty="0" smtClean="0"/>
              <a:t>7-0 </a:t>
            </a:r>
            <a:r>
              <a:rPr lang="en-US" sz="1800" dirty="0"/>
              <a:t>– </a:t>
            </a:r>
            <a:r>
              <a:rPr lang="en-CA" sz="1800" dirty="0"/>
              <a:t>Livent had no right to rely on </a:t>
            </a:r>
            <a:r>
              <a:rPr lang="en-CA" sz="1800" dirty="0" smtClean="0"/>
              <a:t>its auditor’s </a:t>
            </a:r>
            <a:r>
              <a:rPr lang="en-CA" sz="1800" dirty="0"/>
              <a:t>representations for a purpose other than for which the auditor undertook to act</a:t>
            </a:r>
            <a:r>
              <a:rPr lang="en-CA" sz="1800" dirty="0" smtClean="0"/>
              <a:t>.</a:t>
            </a:r>
            <a:endParaRPr lang="en-CA" sz="1800" b="1" dirty="0"/>
          </a:p>
        </p:txBody>
      </p:sp>
      <p:sp>
        <p:nvSpPr>
          <p:cNvPr id="3" name="Footer Placeholder 2"/>
          <p:cNvSpPr>
            <a:spLocks noGrp="1"/>
          </p:cNvSpPr>
          <p:nvPr>
            <p:ph type="ftr" sz="quarter" idx="13"/>
          </p:nvPr>
        </p:nvSpPr>
        <p:spPr/>
        <p:txBody>
          <a:bodyPr/>
          <a:lstStyle/>
          <a:p>
            <a:endParaRPr lang="en-CA" dirty="0"/>
          </a:p>
        </p:txBody>
      </p:sp>
    </p:spTree>
    <p:extLst>
      <p:ext uri="{BB962C8B-B14F-4D97-AF65-F5344CB8AC3E}">
        <p14:creationId xmlns:p14="http://schemas.microsoft.com/office/powerpoint/2010/main" val="571588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050925"/>
            <a:ext cx="9107488" cy="505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7"/>
          <p:cNvSpPr>
            <a:spLocks noGrp="1"/>
          </p:cNvSpPr>
          <p:nvPr>
            <p:ph type="title" idx="4294967295"/>
          </p:nvPr>
        </p:nvSpPr>
        <p:spPr>
          <a:xfrm>
            <a:off x="0" y="431800"/>
            <a:ext cx="8423275" cy="504825"/>
          </a:xfrm>
        </p:spPr>
        <p:txBody>
          <a:bodyPr/>
          <a:lstStyle/>
          <a:p>
            <a:r>
              <a:rPr lang="en-CA" b="1" dirty="0" smtClean="0"/>
              <a:t>5. Civil Procedure</a:t>
            </a:r>
            <a:br>
              <a:rPr lang="en-CA" b="1" dirty="0" smtClean="0"/>
            </a:br>
            <a:r>
              <a:rPr lang="en-CA" b="1" i="1" dirty="0" smtClean="0"/>
              <a:t>(or, making tests </a:t>
            </a:r>
            <a:r>
              <a:rPr lang="en-CA" b="1" i="1" dirty="0" smtClean="0"/>
              <a:t>harder</a:t>
            </a:r>
            <a:r>
              <a:rPr lang="en-CA" b="1" dirty="0" smtClean="0"/>
              <a:t>)</a:t>
            </a:r>
            <a:endParaRPr lang="en-CA" b="1" dirty="0"/>
          </a:p>
        </p:txBody>
      </p:sp>
      <p:sp>
        <p:nvSpPr>
          <p:cNvPr id="4" name="Slide Number Placeholder 3"/>
          <p:cNvSpPr>
            <a:spLocks noGrp="1"/>
          </p:cNvSpPr>
          <p:nvPr>
            <p:ph type="sldNum" sz="quarter" idx="4294967295"/>
          </p:nvPr>
        </p:nvSpPr>
        <p:spPr>
          <a:xfrm>
            <a:off x="0" y="6530975"/>
            <a:ext cx="179388" cy="179388"/>
          </a:xfrm>
        </p:spPr>
        <p:txBody>
          <a:bodyPr/>
          <a:lstStyle/>
          <a:p>
            <a:fld id="{8CD6B855-AF94-4410-87D9-64819B123F49}" type="slidenum">
              <a:rPr lang="en-CA" smtClean="0"/>
              <a:pPr/>
              <a:t>52</a:t>
            </a:fld>
            <a:endParaRPr lang="en-CA" dirty="0"/>
          </a:p>
        </p:txBody>
      </p:sp>
    </p:spTree>
    <p:extLst>
      <p:ext uri="{BB962C8B-B14F-4D97-AF65-F5344CB8AC3E}">
        <p14:creationId xmlns:p14="http://schemas.microsoft.com/office/powerpoint/2010/main" val="30308366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i="1" dirty="0"/>
              <a:t>R. v. Canadian Broadcasting Corp.</a:t>
            </a:r>
            <a:r>
              <a:rPr lang="en-US" sz="2400" b="1" dirty="0"/>
              <a:t>, 2018 SCC 5</a:t>
            </a:r>
            <a:endParaRPr lang="en-CA" sz="2600" b="1" i="1" dirty="0"/>
          </a:p>
        </p:txBody>
      </p:sp>
      <p:sp>
        <p:nvSpPr>
          <p:cNvPr id="4" name="Text Placeholder 3"/>
          <p:cNvSpPr>
            <a:spLocks noGrp="1"/>
          </p:cNvSpPr>
          <p:nvPr>
            <p:ph type="body" sz="quarter" idx="12"/>
          </p:nvPr>
        </p:nvSpPr>
        <p:spPr>
          <a:xfrm>
            <a:off x="191386" y="935037"/>
            <a:ext cx="8591389" cy="5487027"/>
          </a:xfrm>
        </p:spPr>
        <p:txBody>
          <a:bodyPr/>
          <a:lstStyle/>
          <a:p>
            <a:r>
              <a:rPr lang="en-CA" dirty="0" smtClean="0"/>
              <a:t>Crown sought to have CBC cited for criminal contempt for leaving information identifying the victim of an alleged first degree murder on its website after the court issued a mandatory publication ban. It </a:t>
            </a:r>
            <a:r>
              <a:rPr lang="en-CA" dirty="0"/>
              <a:t>also sought </a:t>
            </a:r>
            <a:r>
              <a:rPr lang="en-CA" dirty="0" smtClean="0"/>
              <a:t>a </a:t>
            </a:r>
            <a:r>
              <a:rPr lang="en-CA" dirty="0"/>
              <a:t>mandatory interlocutory injunction </a:t>
            </a:r>
            <a:r>
              <a:rPr lang="en-CA" dirty="0" smtClean="0"/>
              <a:t>requiring CBC to remove the information. </a:t>
            </a:r>
          </a:p>
          <a:p>
            <a:r>
              <a:rPr lang="en-CA" b="1" dirty="0"/>
              <a:t>Issue 1</a:t>
            </a:r>
            <a:r>
              <a:rPr lang="en-CA" b="1" dirty="0" smtClean="0"/>
              <a:t>: </a:t>
            </a:r>
            <a:r>
              <a:rPr lang="en-US" dirty="0"/>
              <a:t>On the merits prong of the </a:t>
            </a:r>
            <a:r>
              <a:rPr lang="en-US" dirty="0" smtClean="0"/>
              <a:t>test </a:t>
            </a:r>
            <a:r>
              <a:rPr lang="en-US" dirty="0"/>
              <a:t>for a mandatory interlocutory injunction is the applicable threshold </a:t>
            </a:r>
            <a:r>
              <a:rPr lang="en-US" dirty="0" smtClean="0"/>
              <a:t>a serious issue to be tried?</a:t>
            </a:r>
            <a:endParaRPr lang="en-CA" dirty="0"/>
          </a:p>
        </p:txBody>
      </p:sp>
    </p:spTree>
    <p:extLst>
      <p:ext uri="{BB962C8B-B14F-4D97-AF65-F5344CB8AC3E}">
        <p14:creationId xmlns:p14="http://schemas.microsoft.com/office/powerpoint/2010/main" val="27409428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i="1" dirty="0"/>
              <a:t>R. v. Canadian Broadcasting Corp.</a:t>
            </a:r>
            <a:r>
              <a:rPr lang="en-US" sz="2400" b="1" dirty="0"/>
              <a:t>, 2018 SCC 5</a:t>
            </a:r>
            <a:endParaRPr lang="en-CA" sz="2600" b="1" i="1" dirty="0"/>
          </a:p>
        </p:txBody>
      </p:sp>
      <p:sp>
        <p:nvSpPr>
          <p:cNvPr id="4" name="Text Placeholder 3"/>
          <p:cNvSpPr>
            <a:spLocks noGrp="1"/>
          </p:cNvSpPr>
          <p:nvPr>
            <p:ph type="body" sz="quarter" idx="12"/>
          </p:nvPr>
        </p:nvSpPr>
        <p:spPr>
          <a:xfrm>
            <a:off x="191386" y="935037"/>
            <a:ext cx="8591389" cy="5487027"/>
          </a:xfrm>
        </p:spPr>
        <p:txBody>
          <a:bodyPr/>
          <a:lstStyle/>
          <a:p>
            <a:r>
              <a:rPr lang="en-CA" sz="2000" dirty="0" smtClean="0"/>
              <a:t>Crown sought to have CBC cited for criminal contempt after it left information identifying the victim of an alleged first degree murder on its website after the court issued a mandatory publication ban. It </a:t>
            </a:r>
            <a:r>
              <a:rPr lang="en-CA" sz="2000" dirty="0"/>
              <a:t>also sought a </a:t>
            </a:r>
            <a:r>
              <a:rPr lang="en-CA" sz="2000" dirty="0" smtClean="0"/>
              <a:t>mandatory </a:t>
            </a:r>
            <a:r>
              <a:rPr lang="en-CA" sz="2000" dirty="0"/>
              <a:t>interlocutory injunction </a:t>
            </a:r>
            <a:r>
              <a:rPr lang="en-CA" sz="2000" dirty="0" smtClean="0"/>
              <a:t>requiring CBC to remove the information. </a:t>
            </a:r>
          </a:p>
          <a:p>
            <a:r>
              <a:rPr lang="en-CA" sz="2000" b="1" dirty="0"/>
              <a:t>Issue 1</a:t>
            </a:r>
            <a:r>
              <a:rPr lang="en-CA" sz="2000" b="1" dirty="0" smtClean="0"/>
              <a:t>: </a:t>
            </a:r>
            <a:r>
              <a:rPr lang="en-US" sz="2000" dirty="0"/>
              <a:t>On the merits prong of the </a:t>
            </a:r>
            <a:r>
              <a:rPr lang="en-US" sz="2000" dirty="0" smtClean="0"/>
              <a:t>test </a:t>
            </a:r>
            <a:r>
              <a:rPr lang="en-US" sz="2000" dirty="0"/>
              <a:t>for a mandatory interlocutory injunction is the applicable threshold </a:t>
            </a:r>
            <a:r>
              <a:rPr lang="en-US" sz="2000" dirty="0" smtClean="0"/>
              <a:t>a serious issue to be tried</a:t>
            </a:r>
            <a:r>
              <a:rPr lang="en-US" sz="2000" dirty="0"/>
              <a:t>?</a:t>
            </a:r>
            <a:endParaRPr lang="en-US" sz="2000" dirty="0" smtClean="0"/>
          </a:p>
          <a:p>
            <a:r>
              <a:rPr lang="en-CA" sz="2000" b="1" dirty="0" smtClean="0"/>
              <a:t>Answer:</a:t>
            </a:r>
            <a:r>
              <a:rPr lang="en-CA" sz="2000" dirty="0" smtClean="0"/>
              <a:t> </a:t>
            </a:r>
            <a:r>
              <a:rPr lang="en-US" sz="2000" dirty="0" smtClean="0"/>
              <a:t>NO </a:t>
            </a:r>
            <a:r>
              <a:rPr lang="en-US" sz="2000" dirty="0"/>
              <a:t>(</a:t>
            </a:r>
            <a:r>
              <a:rPr lang="en-US" sz="2000" u="sng" dirty="0"/>
              <a:t>Brown</a:t>
            </a:r>
            <a:r>
              <a:rPr lang="en-US" sz="2000" dirty="0"/>
              <a:t>) – 9-0 </a:t>
            </a:r>
            <a:r>
              <a:rPr lang="en-US" sz="2000" dirty="0" smtClean="0"/>
              <a:t>– Strong </a:t>
            </a:r>
            <a:r>
              <a:rPr lang="en-US" sz="2000" i="1" dirty="0" smtClean="0"/>
              <a:t>prima facie</a:t>
            </a:r>
            <a:r>
              <a:rPr lang="en-US" sz="2000" dirty="0" smtClean="0"/>
              <a:t> case. Costs of compliance, </a:t>
            </a:r>
            <a:r>
              <a:rPr lang="en-US" sz="2000" dirty="0"/>
              <a:t>and the potentially severe consequences for a defendant </a:t>
            </a:r>
            <a:r>
              <a:rPr lang="en-US" sz="2000" dirty="0" smtClean="0"/>
              <a:t>demand </a:t>
            </a:r>
            <a:r>
              <a:rPr lang="en-US" sz="2000" dirty="0"/>
              <a:t>an extensive review of the merits at the interlocutory stage. </a:t>
            </a:r>
            <a:r>
              <a:rPr lang="en-US" sz="2000" dirty="0" smtClean="0"/>
              <a:t>Onus on </a:t>
            </a:r>
            <a:r>
              <a:rPr lang="en-US" sz="2000" dirty="0"/>
              <a:t>the applicant to show a case </a:t>
            </a:r>
            <a:r>
              <a:rPr lang="en-US" sz="2000" dirty="0" smtClean="0"/>
              <a:t>that </a:t>
            </a:r>
            <a:r>
              <a:rPr lang="en-US" sz="2000" dirty="0"/>
              <a:t>is very likely to succeed at </a:t>
            </a:r>
            <a:r>
              <a:rPr lang="en-US" sz="2000" dirty="0" smtClean="0"/>
              <a:t>trial.</a:t>
            </a:r>
            <a:endParaRPr lang="en-CA" sz="2000" b="1" dirty="0"/>
          </a:p>
        </p:txBody>
      </p:sp>
    </p:spTree>
    <p:extLst>
      <p:ext uri="{BB962C8B-B14F-4D97-AF65-F5344CB8AC3E}">
        <p14:creationId xmlns:p14="http://schemas.microsoft.com/office/powerpoint/2010/main" val="21235497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i="1" dirty="0"/>
              <a:t>R. v. Canadian Broadcasting Corp.</a:t>
            </a:r>
            <a:r>
              <a:rPr lang="en-US" sz="2400" b="1" dirty="0"/>
              <a:t>, 2018 SCC 5</a:t>
            </a:r>
            <a:endParaRPr lang="en-CA" sz="2600" b="1" i="1" dirty="0"/>
          </a:p>
        </p:txBody>
      </p:sp>
      <p:sp>
        <p:nvSpPr>
          <p:cNvPr id="4" name="Text Placeholder 3"/>
          <p:cNvSpPr>
            <a:spLocks noGrp="1"/>
          </p:cNvSpPr>
          <p:nvPr>
            <p:ph type="body" sz="quarter" idx="12"/>
          </p:nvPr>
        </p:nvSpPr>
        <p:spPr>
          <a:xfrm>
            <a:off x="191386" y="935037"/>
            <a:ext cx="8591389" cy="5487027"/>
          </a:xfrm>
        </p:spPr>
        <p:txBody>
          <a:bodyPr/>
          <a:lstStyle/>
          <a:p>
            <a:r>
              <a:rPr lang="en-CA" sz="2000" dirty="0" smtClean="0"/>
              <a:t>Crown sought to have CBC cited for criminal contempt after it left information identifying the victim of an alleged first degree murder on its website after the court issued a mandatory publication ban. It </a:t>
            </a:r>
            <a:r>
              <a:rPr lang="en-CA" sz="2000" dirty="0"/>
              <a:t>also sought a </a:t>
            </a:r>
            <a:r>
              <a:rPr lang="en-CA" sz="2000" dirty="0" smtClean="0"/>
              <a:t>mandatory </a:t>
            </a:r>
            <a:r>
              <a:rPr lang="en-CA" sz="2000" dirty="0"/>
              <a:t>interlocutory injunction </a:t>
            </a:r>
            <a:r>
              <a:rPr lang="en-CA" sz="2000" dirty="0" smtClean="0"/>
              <a:t>requiring CBC to remove the information. </a:t>
            </a:r>
          </a:p>
          <a:p>
            <a:r>
              <a:rPr lang="en-CA" sz="2000" b="1" dirty="0"/>
              <a:t>Issue 1: </a:t>
            </a:r>
            <a:r>
              <a:rPr lang="en-US" sz="2000" dirty="0"/>
              <a:t>On the merits prong of the test for a mandatory interlocutory injunction is the applicable threshold a serious issue to be tried?</a:t>
            </a:r>
          </a:p>
          <a:p>
            <a:r>
              <a:rPr lang="en-CA" sz="2000" b="1" dirty="0"/>
              <a:t>Answer:</a:t>
            </a:r>
            <a:r>
              <a:rPr lang="en-CA" sz="2000" dirty="0"/>
              <a:t> </a:t>
            </a:r>
            <a:r>
              <a:rPr lang="en-US" sz="2000" dirty="0"/>
              <a:t>NO (</a:t>
            </a:r>
            <a:r>
              <a:rPr lang="en-US" sz="2000" u="sng" dirty="0"/>
              <a:t>Brown</a:t>
            </a:r>
            <a:r>
              <a:rPr lang="en-US" sz="2000" dirty="0"/>
              <a:t>) – 9-0 – Strong </a:t>
            </a:r>
            <a:r>
              <a:rPr lang="en-US" sz="2000" i="1" dirty="0"/>
              <a:t>prima facie</a:t>
            </a:r>
            <a:r>
              <a:rPr lang="en-US" sz="2000" dirty="0"/>
              <a:t> case. Costs of compliance, and the potentially severe consequences for a defendant demand an extensive review of the merits at the interlocutory stage. Onus on the applicant to show a case that is very likely to succeed at trial.</a:t>
            </a:r>
            <a:endParaRPr lang="en-CA" sz="2000" b="1" dirty="0"/>
          </a:p>
          <a:p>
            <a:r>
              <a:rPr lang="en-US" sz="2000" b="1" dirty="0" smtClean="0"/>
              <a:t>Issue 2: </a:t>
            </a:r>
            <a:r>
              <a:rPr lang="en-US" sz="2000" dirty="0"/>
              <a:t>Does the Crown have to show a strong </a:t>
            </a:r>
            <a:r>
              <a:rPr lang="en-US" sz="2000" i="1" dirty="0"/>
              <a:t>prima facie</a:t>
            </a:r>
            <a:r>
              <a:rPr lang="en-US" sz="2000" dirty="0"/>
              <a:t> case for the mandatory removal order (not the criminal contempt citation</a:t>
            </a:r>
            <a:r>
              <a:rPr lang="en-US" sz="2000" dirty="0" smtClean="0"/>
              <a:t>)?</a:t>
            </a:r>
          </a:p>
          <a:p>
            <a:endParaRPr lang="en-CA" b="1" dirty="0"/>
          </a:p>
        </p:txBody>
      </p:sp>
    </p:spTree>
    <p:extLst>
      <p:ext uri="{BB962C8B-B14F-4D97-AF65-F5344CB8AC3E}">
        <p14:creationId xmlns:p14="http://schemas.microsoft.com/office/powerpoint/2010/main" val="12619660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i="1" dirty="0"/>
              <a:t>R. v. Canadian Broadcasting Corp.</a:t>
            </a:r>
            <a:r>
              <a:rPr lang="en-US" sz="2400" b="1" dirty="0"/>
              <a:t>, 2018 SCC 5</a:t>
            </a:r>
            <a:endParaRPr lang="en-CA" sz="2600" b="1" i="1" dirty="0"/>
          </a:p>
        </p:txBody>
      </p:sp>
      <p:sp>
        <p:nvSpPr>
          <p:cNvPr id="4" name="Text Placeholder 3"/>
          <p:cNvSpPr>
            <a:spLocks noGrp="1"/>
          </p:cNvSpPr>
          <p:nvPr>
            <p:ph type="body" sz="quarter" idx="12"/>
          </p:nvPr>
        </p:nvSpPr>
        <p:spPr>
          <a:xfrm>
            <a:off x="191386" y="935037"/>
            <a:ext cx="8591389" cy="5487027"/>
          </a:xfrm>
        </p:spPr>
        <p:txBody>
          <a:bodyPr/>
          <a:lstStyle/>
          <a:p>
            <a:r>
              <a:rPr lang="en-CA" sz="2000" dirty="0" smtClean="0"/>
              <a:t>Crown sought to have CBC cited for criminal contempt after it left information identifying the victim of an alleged first degree murder on its website after the court issued a mandatory publication ban. It </a:t>
            </a:r>
            <a:r>
              <a:rPr lang="en-CA" sz="2000" dirty="0"/>
              <a:t>also sought a </a:t>
            </a:r>
            <a:r>
              <a:rPr lang="en-CA" sz="2000" dirty="0" smtClean="0"/>
              <a:t>mandatory </a:t>
            </a:r>
            <a:r>
              <a:rPr lang="en-CA" sz="2000" dirty="0"/>
              <a:t>interlocutory injunction </a:t>
            </a:r>
            <a:r>
              <a:rPr lang="en-CA" sz="2000" dirty="0" smtClean="0"/>
              <a:t>requiring CBC to remove the information. </a:t>
            </a:r>
          </a:p>
          <a:p>
            <a:r>
              <a:rPr lang="en-CA" sz="2000" b="1" dirty="0"/>
              <a:t>Issue 1: </a:t>
            </a:r>
            <a:r>
              <a:rPr lang="en-US" sz="2000" dirty="0"/>
              <a:t>On the merits prong of the test for a mandatory interlocutory injunction is the applicable threshold a serious issue to be tried?</a:t>
            </a:r>
          </a:p>
          <a:p>
            <a:r>
              <a:rPr lang="en-CA" sz="2000" b="1" dirty="0"/>
              <a:t>Answer:</a:t>
            </a:r>
            <a:r>
              <a:rPr lang="en-CA" sz="2000" dirty="0"/>
              <a:t> </a:t>
            </a:r>
            <a:r>
              <a:rPr lang="en-US" sz="2000" dirty="0"/>
              <a:t>NO (</a:t>
            </a:r>
            <a:r>
              <a:rPr lang="en-US" sz="2000" u="sng" dirty="0"/>
              <a:t>Brown</a:t>
            </a:r>
            <a:r>
              <a:rPr lang="en-US" sz="2000" dirty="0"/>
              <a:t>) – 9-0 – Strong </a:t>
            </a:r>
            <a:r>
              <a:rPr lang="en-US" sz="2000" i="1" dirty="0"/>
              <a:t>prima facie</a:t>
            </a:r>
            <a:r>
              <a:rPr lang="en-US" sz="2000" dirty="0"/>
              <a:t> case. Costs of compliance, and the potentially severe consequences for a defendant demand an extensive review of the merits at the interlocutory stage. Onus on the applicant to show a case that is very likely to succeed at trial.</a:t>
            </a:r>
            <a:endParaRPr lang="en-CA" sz="2000" b="1" dirty="0"/>
          </a:p>
          <a:p>
            <a:r>
              <a:rPr lang="en-US" sz="2000" b="1" dirty="0" smtClean="0"/>
              <a:t>Issue 2: </a:t>
            </a:r>
            <a:r>
              <a:rPr lang="en-US" sz="2000" dirty="0"/>
              <a:t>Does the Crown have to show a strong </a:t>
            </a:r>
            <a:r>
              <a:rPr lang="en-US" sz="2000" i="1" dirty="0"/>
              <a:t>prima facie</a:t>
            </a:r>
            <a:r>
              <a:rPr lang="en-US" sz="2000" dirty="0"/>
              <a:t> case for the mandatory removal order (not the criminal contempt citation</a:t>
            </a:r>
            <a:r>
              <a:rPr lang="en-US" sz="2000" dirty="0" smtClean="0"/>
              <a:t>)?</a:t>
            </a:r>
          </a:p>
          <a:p>
            <a:r>
              <a:rPr lang="en-US" sz="2000" b="1" dirty="0" smtClean="0"/>
              <a:t>Answer: </a:t>
            </a:r>
            <a:r>
              <a:rPr lang="en-US" sz="2000" dirty="0" smtClean="0"/>
              <a:t>NO - 9-0 </a:t>
            </a:r>
            <a:r>
              <a:rPr lang="en-US" sz="2000" dirty="0"/>
              <a:t>(</a:t>
            </a:r>
            <a:r>
              <a:rPr lang="en-US" sz="2000" u="sng" dirty="0"/>
              <a:t>Brown</a:t>
            </a:r>
            <a:r>
              <a:rPr lang="en-US" sz="2000" dirty="0"/>
              <a:t>) – </a:t>
            </a:r>
            <a:r>
              <a:rPr lang="en-US" sz="2000" dirty="0" smtClean="0"/>
              <a:t>NO – Must show </a:t>
            </a:r>
            <a:r>
              <a:rPr lang="en-US" sz="2000" dirty="0"/>
              <a:t>a strong </a:t>
            </a:r>
            <a:r>
              <a:rPr lang="en-US" sz="2000" i="1" dirty="0"/>
              <a:t>prima facie </a:t>
            </a:r>
            <a:r>
              <a:rPr lang="en-US" sz="2000" dirty="0"/>
              <a:t>case of criminal </a:t>
            </a:r>
            <a:r>
              <a:rPr lang="en-US" sz="2000" dirty="0" smtClean="0"/>
              <a:t>contempt. That </a:t>
            </a:r>
            <a:r>
              <a:rPr lang="en-US" sz="2000" dirty="0"/>
              <a:t>is the cause of </a:t>
            </a:r>
            <a:r>
              <a:rPr lang="en-US" sz="2000" dirty="0" smtClean="0"/>
              <a:t>action; the interlocutory </a:t>
            </a:r>
            <a:r>
              <a:rPr lang="en-US" sz="2000" dirty="0"/>
              <a:t>injunction is a remedy ancillary to that cause of action.</a:t>
            </a:r>
            <a:endParaRPr lang="en-US" sz="2000" b="1" dirty="0" smtClean="0"/>
          </a:p>
          <a:p>
            <a:endParaRPr lang="en-CA" b="1" dirty="0"/>
          </a:p>
        </p:txBody>
      </p:sp>
    </p:spTree>
    <p:extLst>
      <p:ext uri="{BB962C8B-B14F-4D97-AF65-F5344CB8AC3E}">
        <p14:creationId xmlns:p14="http://schemas.microsoft.com/office/powerpoint/2010/main" val="37405524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i="1" dirty="0"/>
              <a:t>R. v. Canadian Broadcasting Corp.</a:t>
            </a:r>
            <a:r>
              <a:rPr lang="en-US" sz="2400" b="1" dirty="0"/>
              <a:t>, 2018 SCC 5</a:t>
            </a:r>
            <a:endParaRPr lang="en-CA" sz="2600" b="1" i="1" dirty="0"/>
          </a:p>
        </p:txBody>
      </p:sp>
      <p:sp>
        <p:nvSpPr>
          <p:cNvPr id="4" name="Text Placeholder 3"/>
          <p:cNvSpPr>
            <a:spLocks noGrp="1"/>
          </p:cNvSpPr>
          <p:nvPr>
            <p:ph type="body" sz="quarter" idx="12"/>
          </p:nvPr>
        </p:nvSpPr>
        <p:spPr>
          <a:xfrm>
            <a:off x="191386" y="935037"/>
            <a:ext cx="8591389" cy="5487027"/>
          </a:xfrm>
        </p:spPr>
        <p:txBody>
          <a:bodyPr/>
          <a:lstStyle/>
          <a:p>
            <a:r>
              <a:rPr lang="en-CA" dirty="0" smtClean="0"/>
              <a:t>Crown sought to have CBC cited for criminal contempt after it left information identifying the victim of an alleged first degree murder on its website after the court issued a mandatory publication ban. It </a:t>
            </a:r>
            <a:r>
              <a:rPr lang="en-CA" dirty="0"/>
              <a:t>also sought </a:t>
            </a:r>
            <a:r>
              <a:rPr lang="en-CA" dirty="0" smtClean="0"/>
              <a:t>a </a:t>
            </a:r>
            <a:r>
              <a:rPr lang="en-CA" dirty="0"/>
              <a:t>mandatory interlocutory injunction </a:t>
            </a:r>
            <a:r>
              <a:rPr lang="en-CA" dirty="0" smtClean="0"/>
              <a:t>requiring CBC to remove the information. </a:t>
            </a:r>
          </a:p>
          <a:p>
            <a:r>
              <a:rPr lang="en-CA" b="1" dirty="0"/>
              <a:t>Issue </a:t>
            </a:r>
            <a:r>
              <a:rPr lang="en-CA" b="1" dirty="0" smtClean="0"/>
              <a:t>3: </a:t>
            </a:r>
            <a:r>
              <a:rPr lang="en-US" dirty="0"/>
              <a:t>Is the Crown entitled to the mandatory interlocutory injunction</a:t>
            </a:r>
            <a:r>
              <a:rPr lang="en-US" dirty="0" smtClean="0"/>
              <a:t>?</a:t>
            </a:r>
          </a:p>
          <a:p>
            <a:endParaRPr lang="en-CA" dirty="0"/>
          </a:p>
        </p:txBody>
      </p:sp>
    </p:spTree>
    <p:extLst>
      <p:ext uri="{BB962C8B-B14F-4D97-AF65-F5344CB8AC3E}">
        <p14:creationId xmlns:p14="http://schemas.microsoft.com/office/powerpoint/2010/main" val="41047544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i="1" dirty="0"/>
              <a:t>R. v. Canadian Broadcasting Corp.</a:t>
            </a:r>
            <a:r>
              <a:rPr lang="en-US" sz="2400" b="1" dirty="0"/>
              <a:t>, 2018 SCC 5</a:t>
            </a:r>
            <a:endParaRPr lang="en-CA" sz="2600" b="1" i="1" dirty="0"/>
          </a:p>
        </p:txBody>
      </p:sp>
      <p:sp>
        <p:nvSpPr>
          <p:cNvPr id="4" name="Text Placeholder 3"/>
          <p:cNvSpPr>
            <a:spLocks noGrp="1"/>
          </p:cNvSpPr>
          <p:nvPr>
            <p:ph type="body" sz="quarter" idx="12"/>
          </p:nvPr>
        </p:nvSpPr>
        <p:spPr>
          <a:xfrm>
            <a:off x="191386" y="935037"/>
            <a:ext cx="8591389" cy="5487027"/>
          </a:xfrm>
        </p:spPr>
        <p:txBody>
          <a:bodyPr/>
          <a:lstStyle/>
          <a:p>
            <a:r>
              <a:rPr lang="en-CA" dirty="0" smtClean="0"/>
              <a:t>Crown sought to have CBC cited for criminal contempt after it left information identifying the victim of an alleged first degree murder on its website after the court issued a mandatory publication ban. It </a:t>
            </a:r>
            <a:r>
              <a:rPr lang="en-CA" dirty="0"/>
              <a:t>also sought a </a:t>
            </a:r>
            <a:r>
              <a:rPr lang="en-CA" dirty="0" smtClean="0"/>
              <a:t>mandatory </a:t>
            </a:r>
            <a:r>
              <a:rPr lang="en-CA" dirty="0"/>
              <a:t>interlocutory injunction </a:t>
            </a:r>
            <a:r>
              <a:rPr lang="en-CA" dirty="0" smtClean="0"/>
              <a:t>requiring CBC to remove the information. </a:t>
            </a:r>
          </a:p>
          <a:p>
            <a:r>
              <a:rPr lang="en-CA" b="1" dirty="0"/>
              <a:t>Issue </a:t>
            </a:r>
            <a:r>
              <a:rPr lang="en-CA" b="1" dirty="0" smtClean="0"/>
              <a:t>3: </a:t>
            </a:r>
            <a:r>
              <a:rPr lang="en-US" dirty="0"/>
              <a:t>Is the Crown entitled to the mandatory interlocutory injunction</a:t>
            </a:r>
            <a:r>
              <a:rPr lang="en-US" dirty="0" smtClean="0"/>
              <a:t>?</a:t>
            </a:r>
          </a:p>
          <a:p>
            <a:r>
              <a:rPr lang="en-US" b="1" dirty="0" smtClean="0"/>
              <a:t>Answer: </a:t>
            </a:r>
            <a:r>
              <a:rPr lang="en-US" dirty="0" smtClean="0"/>
              <a:t>9-0</a:t>
            </a:r>
            <a:r>
              <a:rPr lang="en-US" b="1" dirty="0" smtClean="0"/>
              <a:t> </a:t>
            </a:r>
            <a:r>
              <a:rPr lang="en-US" dirty="0" smtClean="0"/>
              <a:t>(</a:t>
            </a:r>
            <a:r>
              <a:rPr lang="en-US" u="sng" dirty="0"/>
              <a:t>Brown</a:t>
            </a:r>
            <a:r>
              <a:rPr lang="en-US" dirty="0"/>
              <a:t>) – </a:t>
            </a:r>
            <a:r>
              <a:rPr lang="en-US" dirty="0" smtClean="0"/>
              <a:t>NO </a:t>
            </a:r>
            <a:r>
              <a:rPr lang="en-US" dirty="0"/>
              <a:t>– The statutory text was not obvious that the Crown could likely succeed at trial. It could reasonably be taken as prohibiting publication which occurred for the first time after a publication ban.</a:t>
            </a:r>
            <a:endParaRPr lang="en-US" b="1" dirty="0" smtClean="0"/>
          </a:p>
          <a:p>
            <a:endParaRPr lang="en-CA" dirty="0"/>
          </a:p>
        </p:txBody>
      </p:sp>
    </p:spTree>
    <p:extLst>
      <p:ext uri="{BB962C8B-B14F-4D97-AF65-F5344CB8AC3E}">
        <p14:creationId xmlns:p14="http://schemas.microsoft.com/office/powerpoint/2010/main" val="22804096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CA" b="1" dirty="0" smtClean="0"/>
              <a:t>Cases to Watch in 2018</a:t>
            </a:r>
            <a:endParaRPr lang="en-CA" b="1" dirty="0"/>
          </a:p>
        </p:txBody>
      </p:sp>
      <p:sp>
        <p:nvSpPr>
          <p:cNvPr id="3" name="Slide Number Placeholder 2"/>
          <p:cNvSpPr>
            <a:spLocks noGrp="1"/>
          </p:cNvSpPr>
          <p:nvPr>
            <p:ph type="sldNum" sz="quarter" idx="11"/>
            <p:custDataLst>
              <p:tags r:id="rId3"/>
            </p:custDataLst>
          </p:nvPr>
        </p:nvSpPr>
        <p:spPr/>
        <p:txBody>
          <a:bodyPr/>
          <a:lstStyle/>
          <a:p>
            <a:fld id="{56E3EF9F-6447-4352-9D67-5AAB50718BD2}" type="slidenum">
              <a:rPr lang="en-CA" smtClean="0"/>
              <a:pPr/>
              <a:t>59</a:t>
            </a:fld>
            <a:endParaRPr lang="en-CA" dirty="0"/>
          </a:p>
        </p:txBody>
      </p:sp>
      <p:sp>
        <p:nvSpPr>
          <p:cNvPr id="4" name="Text Placeholder 3"/>
          <p:cNvSpPr>
            <a:spLocks noGrp="1"/>
          </p:cNvSpPr>
          <p:nvPr>
            <p:ph type="body" sz="quarter" idx="12"/>
            <p:custDataLst>
              <p:tags r:id="rId4"/>
            </p:custDataLst>
          </p:nvPr>
        </p:nvSpPr>
        <p:spPr/>
        <p:txBody>
          <a:bodyPr/>
          <a:lstStyle/>
          <a:p>
            <a:pPr marL="530100" lvl="2" indent="-342900"/>
            <a:endParaRPr lang="en-CA" sz="2400" dirty="0" smtClean="0"/>
          </a:p>
          <a:p>
            <a:pPr lvl="2" indent="0">
              <a:buNone/>
            </a:pPr>
            <a:r>
              <a:rPr lang="fr-FR" sz="2400" dirty="0" smtClean="0"/>
              <a:t>The </a:t>
            </a:r>
            <a:r>
              <a:rPr lang="en-CA" sz="2400" dirty="0"/>
              <a:t>administrative “lawlapalooza” </a:t>
            </a:r>
            <a:r>
              <a:rPr lang="en-CA" sz="2400" dirty="0" smtClean="0"/>
              <a:t>trilogy (December 4-6):</a:t>
            </a:r>
            <a:endParaRPr lang="fr-FR" sz="2400" i="1" dirty="0" smtClean="0"/>
          </a:p>
          <a:p>
            <a:pPr marL="530100" lvl="2" indent="-342900"/>
            <a:r>
              <a:rPr lang="fr-FR" sz="2400" i="1" dirty="0" smtClean="0"/>
              <a:t>(1) Bell Canada, et al. v. Attorney General of Canada; and</a:t>
            </a:r>
            <a:r>
              <a:rPr lang="fr-FR" sz="2400" i="1" dirty="0"/>
              <a:t> </a:t>
            </a:r>
            <a:r>
              <a:rPr lang="fr-FR" sz="2400" dirty="0" smtClean="0"/>
              <a:t>(2) </a:t>
            </a:r>
            <a:r>
              <a:rPr lang="fr-FR" sz="2400" i="1" dirty="0" smtClean="0"/>
              <a:t>National Football League, et al. v. Attorney General of Canada</a:t>
            </a:r>
            <a:r>
              <a:rPr lang="fr-FR" sz="2400" dirty="0" smtClean="0"/>
              <a:t>: </a:t>
            </a:r>
          </a:p>
          <a:p>
            <a:pPr marL="706500" lvl="3" indent="-342900"/>
            <a:r>
              <a:rPr lang="fr-FR" sz="2000" dirty="0" smtClean="0"/>
              <a:t>challenge of CRTC order excluding the Super Bowl from the generally applicable simultaneous substitution regulations (i.e. to require that Canadians be able to see U.S. Super Bowl commercials) </a:t>
            </a:r>
            <a:endParaRPr lang="fr-FR" sz="2000" i="1" dirty="0" smtClean="0"/>
          </a:p>
          <a:p>
            <a:pPr marL="530100" lvl="2" indent="-342900"/>
            <a:r>
              <a:rPr lang="fr-FR" sz="2400" i="1" dirty="0" smtClean="0"/>
              <a:t>(3) Minister of Citizenship and Immigration v. Alexander Vavilov</a:t>
            </a:r>
            <a:r>
              <a:rPr lang="fr-FR" sz="2400" dirty="0" smtClean="0"/>
              <a:t>: </a:t>
            </a:r>
          </a:p>
          <a:p>
            <a:pPr marL="706500" lvl="3" indent="-342900"/>
            <a:r>
              <a:rPr lang="fr-FR" sz="2000" dirty="0" smtClean="0"/>
              <a:t>judicial review of Minister’s decision to revoke Vavilov’s Cnadian citizenship after Canada discovered his parents were undercover spies for Russia</a:t>
            </a:r>
          </a:p>
          <a:p>
            <a:pPr marL="530100" lvl="2" indent="-342900"/>
            <a:r>
              <a:rPr lang="fr-FR" sz="2400" dirty="0" smtClean="0"/>
              <a:t>Issue: Revisiting the standard of review framework.</a:t>
            </a:r>
            <a:endParaRPr lang="en-CA" altLang="en-US" sz="2000" dirty="0" smtClean="0"/>
          </a:p>
          <a:p>
            <a:pPr marL="893700" lvl="4" indent="-342900"/>
            <a:endParaRPr lang="en-CA" altLang="en-US" sz="2000" dirty="0"/>
          </a:p>
        </p:txBody>
      </p:sp>
      <p:sp>
        <p:nvSpPr>
          <p:cNvPr id="5" name="Footer Placeholder 4"/>
          <p:cNvSpPr>
            <a:spLocks noGrp="1"/>
          </p:cNvSpPr>
          <p:nvPr>
            <p:ph type="ftr" sz="quarter" idx="13"/>
            <p:custDataLst>
              <p:tags r:id="rId5"/>
            </p:custDataLst>
          </p:nvPr>
        </p:nvSpPr>
        <p:spPr/>
        <p:txBody>
          <a:bodyPr/>
          <a:lstStyle/>
          <a:p>
            <a:endParaRPr lang="en-CA" dirty="0" smtClean="0"/>
          </a:p>
        </p:txBody>
      </p:sp>
    </p:spTree>
    <p:custDataLst>
      <p:tags r:id="rId1"/>
    </p:custDataLst>
    <p:extLst>
      <p:ext uri="{BB962C8B-B14F-4D97-AF65-F5344CB8AC3E}">
        <p14:creationId xmlns:p14="http://schemas.microsoft.com/office/powerpoint/2010/main" val="3128218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529388"/>
            <a:ext cx="179388" cy="179387"/>
          </a:xfrm>
        </p:spPr>
        <p:txBody>
          <a:bodyPr/>
          <a:lstStyle/>
          <a:p>
            <a:fld id="{8CD6B855-AF94-4410-87D9-64819B123F49}" type="slidenum">
              <a:rPr lang="en-CA" smtClean="0"/>
              <a:pPr/>
              <a:t>6</a:t>
            </a:fld>
            <a:endParaRPr lang="en-CA" dirty="0"/>
          </a:p>
        </p:txBody>
      </p:sp>
      <p:sp>
        <p:nvSpPr>
          <p:cNvPr id="7" name="Title 6"/>
          <p:cNvSpPr>
            <a:spLocks noGrp="1"/>
          </p:cNvSpPr>
          <p:nvPr>
            <p:ph type="title" idx="4294967295"/>
          </p:nvPr>
        </p:nvSpPr>
        <p:spPr>
          <a:xfrm>
            <a:off x="0" y="431800"/>
            <a:ext cx="8423275" cy="503238"/>
          </a:xfrm>
        </p:spPr>
        <p:txBody>
          <a:bodyPr/>
          <a:lstStyle/>
          <a:p>
            <a:r>
              <a:rPr lang="en-CA" b="1" dirty="0" smtClean="0"/>
              <a:t>1.  Technology and Privacy</a:t>
            </a:r>
            <a:br>
              <a:rPr lang="en-CA" b="1" dirty="0" smtClean="0"/>
            </a:br>
            <a:r>
              <a:rPr lang="en-CA" b="1" i="1" dirty="0" smtClean="0"/>
              <a:t>(or, old people talk about texting)</a:t>
            </a:r>
            <a:endParaRPr lang="en-CA" b="1" dirty="0"/>
          </a:p>
        </p:txBody>
      </p:sp>
      <p:pic>
        <p:nvPicPr>
          <p:cNvPr id="3074" name="Picture 2" descr="C:\Users\nyl\Desktop\funny-old-ladies-tex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390446"/>
            <a:ext cx="7600950" cy="483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9608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custDataLst>
              <p:tags r:id="rId2"/>
            </p:custDataLst>
          </p:nvPr>
        </p:nvSpPr>
        <p:spPr/>
        <p:txBody>
          <a:bodyPr/>
          <a:lstStyle/>
          <a:p>
            <a:endParaRPr lang="en-CA" dirty="0"/>
          </a:p>
        </p:txBody>
      </p:sp>
      <p:sp>
        <p:nvSpPr>
          <p:cNvPr id="3" name="Slide Number Placeholder 2"/>
          <p:cNvSpPr>
            <a:spLocks noGrp="1"/>
          </p:cNvSpPr>
          <p:nvPr>
            <p:ph type="sldNum" sz="quarter" idx="11"/>
            <p:custDataLst>
              <p:tags r:id="rId3"/>
            </p:custDataLst>
          </p:nvPr>
        </p:nvSpPr>
        <p:spPr/>
        <p:txBody>
          <a:bodyPr/>
          <a:lstStyle/>
          <a:p>
            <a:fld id="{4CF3FB75-92AC-43D7-B874-1B3BEFDC3FBA}" type="slidenum">
              <a:rPr lang="en-CA" smtClean="0"/>
              <a:pPr/>
              <a:t>60</a:t>
            </a:fld>
            <a:endParaRPr lang="en-CA" dirty="0"/>
          </a:p>
        </p:txBody>
      </p:sp>
      <p:sp>
        <p:nvSpPr>
          <p:cNvPr id="4" name="Text Placeholder 3"/>
          <p:cNvSpPr>
            <a:spLocks noGrp="1"/>
          </p:cNvSpPr>
          <p:nvPr>
            <p:ph type="body" sz="quarter" idx="12"/>
            <p:custDataLst>
              <p:tags r:id="rId4"/>
            </p:custDataLst>
          </p:nvPr>
        </p:nvSpPr>
        <p:spPr/>
        <p:txBody>
          <a:bodyPr/>
          <a:lstStyle/>
          <a:p>
            <a:pPr lvl="0"/>
            <a:r>
              <a:rPr lang="en-GB" noProof="1"/>
              <a:t>Disclaimer</a:t>
            </a:r>
          </a:p>
          <a:p>
            <a:pPr lvl="1"/>
            <a:r>
              <a:rPr lang="en-GB" noProof="1">
                <a:solidFill>
                  <a:srgbClr val="000000"/>
                </a:solidFill>
              </a:rPr>
              <a:t>Norton Rose Fulbright US LLP, Norton Rose Fulbright LLP, Norton Rose Fulbright Australia, Norton Rose Fulbright Canada LLP and Norton Rose Fulbright South Africa Inc are separate legal entities and all of them are members of Norton Rose Fulbright Verein, a Swiss verein.  Norton Rose Fulbright Verein helps coordinate the activities of the members but does not itself provide legal services to clients. </a:t>
            </a:r>
          </a:p>
          <a:p>
            <a:pPr lvl="1"/>
            <a:r>
              <a:rPr lang="en-GB" noProof="1">
                <a:solidFill>
                  <a:srgbClr val="000000"/>
                </a:solidFill>
              </a:rPr>
              <a:t>References to ‘Norton Rose Fulbright’, ‘the law firm’ and ‘legal practice’ are to one or more of the Norton Rose Fulbright members or to one of their respective affiliates (together ‘Norton Rose Fulbright entity/entities’). No individual who is a member, partner, shareholder, director, employee or consultant of, in or to any Norton Rose Fulbright entity (whether or not such individual is described as a ‘partner’) accepts or assumes responsibility, or has any liability, to any person in respect of this communication. Any reference to a partner or director is to a member, employee or consultant with equivalent standing and qualifications of the relevant Norton Rose Fulbright entity.</a:t>
            </a:r>
          </a:p>
          <a:p>
            <a:pPr lvl="1"/>
            <a:r>
              <a:rPr lang="en-GB" noProof="1">
                <a:solidFill>
                  <a:srgbClr val="000000"/>
                </a:solidFill>
              </a:rPr>
              <a:t>The purpose of this communication is to provide general information of a legal nature. It does not contain a full analysis of the law nor does it constitute an opinion of any Norton Rose Fulbright entity on the points of law discussed. You must take specific legal advice on any particular matter which concerns you. If you require any advice or further information, please speak to your usual contact at Norton Rose Fulbright.</a:t>
            </a:r>
          </a:p>
        </p:txBody>
      </p:sp>
    </p:spTree>
    <p:custDataLst>
      <p:tags r:id="rId1"/>
    </p:custDataLst>
    <p:extLst>
      <p:ext uri="{BB962C8B-B14F-4D97-AF65-F5344CB8AC3E}">
        <p14:creationId xmlns:p14="http://schemas.microsoft.com/office/powerpoint/2010/main" val="1057066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i-FI" b="1" i="1" dirty="0"/>
              <a:t>R. v. Marakah, 2017 SCC </a:t>
            </a:r>
            <a:r>
              <a:rPr lang="fi-FI" b="1" i="1" dirty="0" smtClean="0"/>
              <a:t>59</a:t>
            </a:r>
            <a:endParaRPr lang="en-CA" b="1" i="1" dirty="0"/>
          </a:p>
        </p:txBody>
      </p:sp>
      <p:sp>
        <p:nvSpPr>
          <p:cNvPr id="4" name="Text Placeholder 3"/>
          <p:cNvSpPr>
            <a:spLocks noGrp="1"/>
          </p:cNvSpPr>
          <p:nvPr>
            <p:ph type="body" sz="quarter" idx="12"/>
          </p:nvPr>
        </p:nvSpPr>
        <p:spPr/>
        <p:txBody>
          <a:bodyPr/>
          <a:lstStyle/>
          <a:p>
            <a:r>
              <a:rPr lang="en-CA" dirty="0" smtClean="0">
                <a:solidFill>
                  <a:srgbClr val="FF0000"/>
                </a:solidFill>
                <a:latin typeface="+mj-lt"/>
              </a:rPr>
              <a:t>The Crown sought to admit text messages sent by an accused to an accomplice as evidence at trial, that had been obtained from the recipient’s phone. The accused argued that the text messages should not be admitted, because </a:t>
            </a:r>
            <a:r>
              <a:rPr lang="en-CA" dirty="0">
                <a:solidFill>
                  <a:srgbClr val="FF0000"/>
                </a:solidFill>
                <a:latin typeface="+mj-lt"/>
              </a:rPr>
              <a:t>they were obtained in violation of his </a:t>
            </a:r>
            <a:r>
              <a:rPr lang="en-CA" dirty="0" smtClean="0">
                <a:solidFill>
                  <a:srgbClr val="FF0000"/>
                </a:solidFill>
                <a:latin typeface="+mj-lt"/>
              </a:rPr>
              <a:t>s. 8 </a:t>
            </a:r>
            <a:r>
              <a:rPr lang="en-CA" i="1" dirty="0" smtClean="0">
                <a:solidFill>
                  <a:srgbClr val="FF0000"/>
                </a:solidFill>
                <a:latin typeface="+mj-lt"/>
              </a:rPr>
              <a:t>Charter </a:t>
            </a:r>
            <a:r>
              <a:rPr lang="en-CA" dirty="0" smtClean="0">
                <a:solidFill>
                  <a:srgbClr val="FF0000"/>
                </a:solidFill>
                <a:latin typeface="+mj-lt"/>
              </a:rPr>
              <a:t>right </a:t>
            </a:r>
            <a:r>
              <a:rPr lang="en-CA" dirty="0">
                <a:solidFill>
                  <a:srgbClr val="FF0000"/>
                </a:solidFill>
                <a:latin typeface="+mj-lt"/>
              </a:rPr>
              <a:t>against unreasonable search or seizure</a:t>
            </a:r>
            <a:endParaRPr lang="en-CA" dirty="0" smtClean="0">
              <a:solidFill>
                <a:srgbClr val="FF0000"/>
              </a:solidFill>
              <a:latin typeface="+mj-lt"/>
            </a:endParaRPr>
          </a:p>
          <a:p>
            <a:r>
              <a:rPr lang="en-CA" b="1" dirty="0" smtClean="0"/>
              <a:t>Issue 1:</a:t>
            </a:r>
            <a:r>
              <a:rPr lang="en-CA" dirty="0" smtClean="0"/>
              <a:t> </a:t>
            </a:r>
            <a:r>
              <a:rPr lang="en-CA" dirty="0"/>
              <a:t>Does an individual have a reasonable expectation of privacy in text messages sent to another person’s phone for the purposes of having standing to challenge a search of the </a:t>
            </a:r>
            <a:r>
              <a:rPr lang="en-CA" dirty="0" smtClean="0"/>
              <a:t>recipient’s phone </a:t>
            </a:r>
            <a:r>
              <a:rPr lang="en-CA" dirty="0"/>
              <a:t>pursuant to s. 8 of the </a:t>
            </a:r>
            <a:r>
              <a:rPr lang="en-CA" i="1" dirty="0"/>
              <a:t>Charter</a:t>
            </a:r>
            <a:r>
              <a:rPr lang="en-CA" dirty="0"/>
              <a:t>?</a:t>
            </a:r>
          </a:p>
        </p:txBody>
      </p:sp>
    </p:spTree>
    <p:extLst>
      <p:ext uri="{BB962C8B-B14F-4D97-AF65-F5344CB8AC3E}">
        <p14:creationId xmlns:p14="http://schemas.microsoft.com/office/powerpoint/2010/main" val="61925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i-FI" b="1" i="1" dirty="0"/>
              <a:t>R. v. Marakah, 2017 SCC </a:t>
            </a:r>
            <a:r>
              <a:rPr lang="fi-FI" b="1" i="1" dirty="0" smtClean="0"/>
              <a:t>59</a:t>
            </a:r>
            <a:endParaRPr lang="en-CA" b="1" i="1" dirty="0"/>
          </a:p>
        </p:txBody>
      </p:sp>
      <p:sp>
        <p:nvSpPr>
          <p:cNvPr id="4" name="Text Placeholder 3"/>
          <p:cNvSpPr>
            <a:spLocks noGrp="1"/>
          </p:cNvSpPr>
          <p:nvPr>
            <p:ph type="body" sz="quarter" idx="12"/>
          </p:nvPr>
        </p:nvSpPr>
        <p:spPr/>
        <p:txBody>
          <a:bodyPr/>
          <a:lstStyle/>
          <a:p>
            <a:r>
              <a:rPr lang="en-CA" dirty="0" smtClean="0">
                <a:solidFill>
                  <a:srgbClr val="FF0000"/>
                </a:solidFill>
                <a:latin typeface="+mj-lt"/>
              </a:rPr>
              <a:t>The Crown sought to admit text messages sent by an accused to an accomplice as evidence at trial, that had been obtained from the recipient’s phone. The accused argued that the text messages should not be admitted, because </a:t>
            </a:r>
            <a:r>
              <a:rPr lang="en-CA" dirty="0">
                <a:solidFill>
                  <a:srgbClr val="FF0000"/>
                </a:solidFill>
                <a:latin typeface="+mj-lt"/>
              </a:rPr>
              <a:t>they were obtained in violation of his </a:t>
            </a:r>
            <a:r>
              <a:rPr lang="en-CA" dirty="0" smtClean="0">
                <a:solidFill>
                  <a:srgbClr val="FF0000"/>
                </a:solidFill>
                <a:latin typeface="+mj-lt"/>
              </a:rPr>
              <a:t>s. 8 </a:t>
            </a:r>
            <a:r>
              <a:rPr lang="en-CA" i="1" dirty="0" smtClean="0">
                <a:solidFill>
                  <a:srgbClr val="FF0000"/>
                </a:solidFill>
                <a:latin typeface="+mj-lt"/>
              </a:rPr>
              <a:t>Charter </a:t>
            </a:r>
            <a:r>
              <a:rPr lang="en-CA" dirty="0" smtClean="0">
                <a:solidFill>
                  <a:srgbClr val="FF0000"/>
                </a:solidFill>
                <a:latin typeface="+mj-lt"/>
              </a:rPr>
              <a:t>right </a:t>
            </a:r>
            <a:r>
              <a:rPr lang="en-CA" dirty="0">
                <a:solidFill>
                  <a:srgbClr val="FF0000"/>
                </a:solidFill>
                <a:latin typeface="+mj-lt"/>
              </a:rPr>
              <a:t>against unreasonable search or seizure</a:t>
            </a:r>
            <a:endParaRPr lang="en-CA" dirty="0" smtClean="0">
              <a:solidFill>
                <a:srgbClr val="FF0000"/>
              </a:solidFill>
              <a:latin typeface="+mj-lt"/>
            </a:endParaRPr>
          </a:p>
          <a:p>
            <a:r>
              <a:rPr lang="en-CA" b="1" dirty="0" smtClean="0"/>
              <a:t>Issue 1:</a:t>
            </a:r>
            <a:r>
              <a:rPr lang="en-CA" dirty="0" smtClean="0"/>
              <a:t> </a:t>
            </a:r>
            <a:r>
              <a:rPr lang="en-CA" dirty="0"/>
              <a:t>Does an individual have a reasonable expectation of privacy in text messages sent to another person’s phone for the purposes of having standing to challenge a search of the </a:t>
            </a:r>
            <a:r>
              <a:rPr lang="en-CA" dirty="0" smtClean="0"/>
              <a:t>recipient’s phone </a:t>
            </a:r>
            <a:r>
              <a:rPr lang="en-CA" dirty="0"/>
              <a:t>pursuant to s. 8 of the </a:t>
            </a:r>
            <a:r>
              <a:rPr lang="en-CA" i="1" dirty="0"/>
              <a:t>Charter</a:t>
            </a:r>
            <a:r>
              <a:rPr lang="en-CA" dirty="0" smtClean="0"/>
              <a:t>?</a:t>
            </a:r>
          </a:p>
          <a:p>
            <a:r>
              <a:rPr lang="en-CA" b="1" dirty="0"/>
              <a:t>Answer: </a:t>
            </a:r>
            <a:r>
              <a:rPr lang="en-CA" b="1" dirty="0" smtClean="0"/>
              <a:t>5-2 </a:t>
            </a:r>
            <a:r>
              <a:rPr lang="en-CA" dirty="0" smtClean="0"/>
              <a:t>(</a:t>
            </a:r>
            <a:r>
              <a:rPr lang="en-CA" dirty="0"/>
              <a:t>McLachlin</a:t>
            </a:r>
            <a:r>
              <a:rPr lang="en-CA" dirty="0" smtClean="0"/>
              <a:t>) </a:t>
            </a:r>
            <a:r>
              <a:rPr lang="en-CA" dirty="0"/>
              <a:t>– YES – t</a:t>
            </a:r>
            <a:r>
              <a:rPr lang="en-CA" dirty="0" smtClean="0"/>
              <a:t>ext </a:t>
            </a:r>
            <a:r>
              <a:rPr lang="en-CA" dirty="0"/>
              <a:t>messages that have been sent and received can attract a reasonable expectation of privacy for the purposes of s. 8 of the </a:t>
            </a:r>
            <a:r>
              <a:rPr lang="en-CA" i="1" dirty="0"/>
              <a:t>Charter</a:t>
            </a:r>
            <a:r>
              <a:rPr lang="en-CA" dirty="0"/>
              <a:t> in certain </a:t>
            </a:r>
            <a:r>
              <a:rPr lang="en-CA" dirty="0" smtClean="0"/>
              <a:t>circumstances. </a:t>
            </a:r>
            <a:endParaRPr lang="en-CA" dirty="0"/>
          </a:p>
        </p:txBody>
      </p:sp>
    </p:spTree>
    <p:extLst>
      <p:ext uri="{BB962C8B-B14F-4D97-AF65-F5344CB8AC3E}">
        <p14:creationId xmlns:p14="http://schemas.microsoft.com/office/powerpoint/2010/main" val="3734551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i-FI" b="1" i="1" dirty="0"/>
              <a:t>R. v. Marakah, 2017 SCC </a:t>
            </a:r>
            <a:r>
              <a:rPr lang="fi-FI" b="1" i="1" dirty="0" smtClean="0"/>
              <a:t>59</a:t>
            </a:r>
            <a:endParaRPr lang="en-CA" b="1" i="1" dirty="0"/>
          </a:p>
        </p:txBody>
      </p:sp>
      <p:sp>
        <p:nvSpPr>
          <p:cNvPr id="4" name="Text Placeholder 3"/>
          <p:cNvSpPr>
            <a:spLocks noGrp="1"/>
          </p:cNvSpPr>
          <p:nvPr>
            <p:ph type="body" sz="quarter" idx="12"/>
          </p:nvPr>
        </p:nvSpPr>
        <p:spPr>
          <a:xfrm>
            <a:off x="358775" y="1044000"/>
            <a:ext cx="8424000" cy="5547300"/>
          </a:xfrm>
        </p:spPr>
        <p:txBody>
          <a:bodyPr/>
          <a:lstStyle/>
          <a:p>
            <a:r>
              <a:rPr lang="en-CA" dirty="0" smtClean="0">
                <a:solidFill>
                  <a:srgbClr val="FF0000"/>
                </a:solidFill>
                <a:latin typeface="+mj-lt"/>
              </a:rPr>
              <a:t>The Crown sought to admit text messages sent by an accused to an accomplice as evidence at trial, that had been obtained from the recipient’s phone. The accused argued that the text messages should not be admitted, because </a:t>
            </a:r>
            <a:r>
              <a:rPr lang="en-CA" dirty="0">
                <a:solidFill>
                  <a:srgbClr val="FF0000"/>
                </a:solidFill>
                <a:latin typeface="+mj-lt"/>
              </a:rPr>
              <a:t>they were obtained in violation of his </a:t>
            </a:r>
            <a:r>
              <a:rPr lang="en-CA" dirty="0" smtClean="0">
                <a:solidFill>
                  <a:srgbClr val="FF0000"/>
                </a:solidFill>
                <a:latin typeface="+mj-lt"/>
              </a:rPr>
              <a:t>s. 8 </a:t>
            </a:r>
            <a:r>
              <a:rPr lang="en-CA" i="1" dirty="0" smtClean="0">
                <a:solidFill>
                  <a:srgbClr val="FF0000"/>
                </a:solidFill>
                <a:latin typeface="+mj-lt"/>
              </a:rPr>
              <a:t>Charter </a:t>
            </a:r>
            <a:r>
              <a:rPr lang="en-CA" dirty="0" smtClean="0">
                <a:solidFill>
                  <a:srgbClr val="FF0000"/>
                </a:solidFill>
                <a:latin typeface="+mj-lt"/>
              </a:rPr>
              <a:t>right </a:t>
            </a:r>
            <a:r>
              <a:rPr lang="en-CA" dirty="0">
                <a:solidFill>
                  <a:srgbClr val="FF0000"/>
                </a:solidFill>
                <a:latin typeface="+mj-lt"/>
              </a:rPr>
              <a:t>against unreasonable search or seizure</a:t>
            </a:r>
            <a:endParaRPr lang="en-CA" dirty="0" smtClean="0">
              <a:solidFill>
                <a:srgbClr val="FF0000"/>
              </a:solidFill>
              <a:latin typeface="+mj-lt"/>
            </a:endParaRPr>
          </a:p>
          <a:p>
            <a:r>
              <a:rPr lang="en-CA" b="1" dirty="0" smtClean="0"/>
              <a:t>Issue 1:</a:t>
            </a:r>
            <a:r>
              <a:rPr lang="en-CA" dirty="0" smtClean="0"/>
              <a:t> </a:t>
            </a:r>
            <a:r>
              <a:rPr lang="en-CA" dirty="0"/>
              <a:t>Does an individual have a reasonable expectation of privacy in text messages sent to another person’s phone for the purposes of having standing to challenge a search of the </a:t>
            </a:r>
            <a:r>
              <a:rPr lang="en-CA" dirty="0" smtClean="0"/>
              <a:t>recipient’s phone </a:t>
            </a:r>
            <a:r>
              <a:rPr lang="en-CA" dirty="0"/>
              <a:t>pursuant to s. 8 of the </a:t>
            </a:r>
            <a:r>
              <a:rPr lang="en-CA" i="1" dirty="0"/>
              <a:t>Charter</a:t>
            </a:r>
            <a:r>
              <a:rPr lang="en-CA" dirty="0" smtClean="0"/>
              <a:t>?</a:t>
            </a:r>
          </a:p>
          <a:p>
            <a:r>
              <a:rPr lang="en-CA" b="1" dirty="0"/>
              <a:t>Answer: 5-2 </a:t>
            </a:r>
            <a:r>
              <a:rPr lang="en-CA" dirty="0"/>
              <a:t>(McLachlin) – YES – text messages that have been sent and received can attract a reasonable expectation of privacy for the purposes of s. 8 of the </a:t>
            </a:r>
            <a:r>
              <a:rPr lang="en-CA" i="1" dirty="0"/>
              <a:t>Charter</a:t>
            </a:r>
            <a:r>
              <a:rPr lang="en-CA" dirty="0"/>
              <a:t> in certain circumstances. </a:t>
            </a:r>
          </a:p>
        </p:txBody>
      </p:sp>
    </p:spTree>
    <p:extLst>
      <p:ext uri="{BB962C8B-B14F-4D97-AF65-F5344CB8AC3E}">
        <p14:creationId xmlns:p14="http://schemas.microsoft.com/office/powerpoint/2010/main" val="34715697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NGUAGE" val="English (Canadian)"/>
  <p:tag name="PUB_ENTITYKEY" val="CAN"/>
  <p:tag name="BLNLEGALENTITY" val="Norton Rose Fulbright Canada LLP"/>
  <p:tag name="MS_OFFICESETUPCOMPLETE" val="True"/>
  <p:tag name="BLNPRESENTATIONTYPE" val="False"/>
  <p:tag name="TEMPLATELOADED" val="English"/>
</p:tagLst>
</file>

<file path=ppt/tags/tag10.xml><?xml version="1.0" encoding="utf-8"?>
<p:tagLst xmlns:a="http://schemas.openxmlformats.org/drawingml/2006/main" xmlns:r="http://schemas.openxmlformats.org/officeDocument/2006/relationships" xmlns:p="http://schemas.openxmlformats.org/presentationml/2006/main">
  <p:tag name="MS_PLACEHOLDERID" val="placeholderID8_41271.6"/>
  <p:tag name="MSOBJECTPICTURESUBFOLDER" val="Full_width"/>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STYLEXMLFILE" val="Default Style List"/>
  <p:tag name="MS_XMLFILE_REGKEY" val=""/>
</p:tagLst>
</file>

<file path=ppt/tags/tag100.xml><?xml version="1.0" encoding="utf-8"?>
<p:tagLst xmlns:a="http://schemas.openxmlformats.org/drawingml/2006/main" xmlns:r="http://schemas.openxmlformats.org/officeDocument/2006/relationships" xmlns:p="http://schemas.openxmlformats.org/presentationml/2006/main">
  <p:tag name="MS_PLACEHOLDERID" val="placeholderID5_41271.6"/>
</p:tagLst>
</file>

<file path=ppt/tags/tag101.xml><?xml version="1.0" encoding="utf-8"?>
<p:tagLst xmlns:a="http://schemas.openxmlformats.org/drawingml/2006/main" xmlns:r="http://schemas.openxmlformats.org/officeDocument/2006/relationships" xmlns:p="http://schemas.openxmlformats.org/presentationml/2006/main">
  <p:tag name="MS_PLACEHOLDERID" val="placeholderID7_41271.6"/>
</p:tagLst>
</file>

<file path=ppt/tags/tag102.xml><?xml version="1.0" encoding="utf-8"?>
<p:tagLst xmlns:a="http://schemas.openxmlformats.org/drawingml/2006/main" xmlns:r="http://schemas.openxmlformats.org/officeDocument/2006/relationships" xmlns:p="http://schemas.openxmlformats.org/presentationml/2006/main">
  <p:tag name="MS_PLACEHOLDERID" val="placeholderID8_41271.6"/>
  <p:tag name="MSOBJECTPICTURESUBFOLDER" val="Full_width"/>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STYLEXMLFILE" val="Default Style List"/>
</p:tagLst>
</file>

<file path=ppt/tags/tag103.xml><?xml version="1.0" encoding="utf-8"?>
<p:tagLst xmlns:a="http://schemas.openxmlformats.org/drawingml/2006/main" xmlns:r="http://schemas.openxmlformats.org/officeDocument/2006/relationships" xmlns:p="http://schemas.openxmlformats.org/presentationml/2006/main">
  <p:tag name="MS_PLACEHOLDERID" val="placeholderID1_41382.51"/>
</p:tagLst>
</file>

<file path=ppt/tags/tag104.xml><?xml version="1.0" encoding="utf-8"?>
<p:tagLst xmlns:a="http://schemas.openxmlformats.org/drawingml/2006/main" xmlns:r="http://schemas.openxmlformats.org/officeDocument/2006/relationships" xmlns:p="http://schemas.openxmlformats.org/presentationml/2006/main">
  <p:tag name="SLIDELAYOUTNAME" val="NRF_Standard disclaimer"/>
  <p:tag name="SLIDEAUTOMATIONTYPE" val="Disclaimer"/>
  <p:tag name="AUTOMATIONTAG" val="NRF_Standard disclaimer"/>
  <p:tag name="SLIDETOCOUTLINELEVEL" val="2"/>
  <p:tag name="SLIDEPROJECTVERSION" val="6.4.10"/>
  <p:tag name="SLIDEISINMEDIASTERLINGPROJECT" val="True"/>
</p:tagLst>
</file>

<file path=ppt/tags/tag105.xml><?xml version="1.0" encoding="utf-8"?>
<p:tagLst xmlns:a="http://schemas.openxmlformats.org/drawingml/2006/main" xmlns:r="http://schemas.openxmlformats.org/officeDocument/2006/relationships" xmlns:p="http://schemas.openxmlformats.org/presentationml/2006/main">
  <p:tag name="MS_PLACEHOLDERID" val="placeholderID64_41271.7"/>
</p:tagLst>
</file>

<file path=ppt/tags/tag106.xml><?xml version="1.0" encoding="utf-8"?>
<p:tagLst xmlns:a="http://schemas.openxmlformats.org/drawingml/2006/main" xmlns:r="http://schemas.openxmlformats.org/officeDocument/2006/relationships" xmlns:p="http://schemas.openxmlformats.org/presentationml/2006/main">
  <p:tag name="MS_PLACEHOLDERID" val="placeholderID65_41271.7"/>
</p:tagLst>
</file>

<file path=ppt/tags/tag107.xml><?xml version="1.0" encoding="utf-8"?>
<p:tagLst xmlns:a="http://schemas.openxmlformats.org/drawingml/2006/main" xmlns:r="http://schemas.openxmlformats.org/officeDocument/2006/relationships" xmlns:p="http://schemas.openxmlformats.org/presentationml/2006/main">
  <p:tag name="MS_PLACEHOLDERID" val="placeholderID66_41271.7"/>
  <p:tag name="PLACEHOLDERAUTOMATIONTAG" val="Disclaimer"/>
</p:tagLst>
</file>

<file path=ppt/tags/tag11.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12.xml><?xml version="1.0" encoding="utf-8"?>
<p:tagLst xmlns:a="http://schemas.openxmlformats.org/drawingml/2006/main" xmlns:r="http://schemas.openxmlformats.org/officeDocument/2006/relationships" xmlns:p="http://schemas.openxmlformats.org/presentationml/2006/main">
  <p:tag name="MS_PLACEHOLDERID" val="placeholderID1_41382.51"/>
</p:tagLst>
</file>

<file path=ppt/tags/tag13.xml><?xml version="1.0" encoding="utf-8"?>
<p:tagLst xmlns:a="http://schemas.openxmlformats.org/drawingml/2006/main" xmlns:r="http://schemas.openxmlformats.org/officeDocument/2006/relationships" xmlns:p="http://schemas.openxmlformats.org/presentationml/2006/main">
  <p:tag name="MS_PLACEHOLDERID" val="placeholderID6_41271.7"/>
</p:tagLst>
</file>

<file path=ppt/tags/tag14.xml><?xml version="1.0" encoding="utf-8"?>
<p:tagLst xmlns:a="http://schemas.openxmlformats.org/drawingml/2006/main" xmlns:r="http://schemas.openxmlformats.org/officeDocument/2006/relationships" xmlns:p="http://schemas.openxmlformats.org/presentationml/2006/main">
  <p:tag name="MS_PLACEHOLDERID" val="placeholderID7_41271.7"/>
</p:tagLst>
</file>

<file path=ppt/tags/tag15.xml><?xml version="1.0" encoding="utf-8"?>
<p:tagLst xmlns:a="http://schemas.openxmlformats.org/drawingml/2006/main" xmlns:r="http://schemas.openxmlformats.org/officeDocument/2006/relationships" xmlns:p="http://schemas.openxmlformats.org/presentationml/2006/main">
  <p:tag name="MS_PLACEHOLDERID" val="placeholderID8_41271.7"/>
</p:tagLst>
</file>

<file path=ppt/tags/tag16.xml><?xml version="1.0" encoding="utf-8"?>
<p:tagLst xmlns:a="http://schemas.openxmlformats.org/drawingml/2006/main" xmlns:r="http://schemas.openxmlformats.org/officeDocument/2006/relationships" xmlns:p="http://schemas.openxmlformats.org/presentationml/2006/main">
  <p:tag name="MS_PLACEHOLDERID" val="placeholderID9_41271.7"/>
  <p:tag name="STYLEXMLFILE" val="Default Style List"/>
  <p:tag name="MS_XMLFILE_REGKEY" val=""/>
</p:tagLst>
</file>

<file path=ppt/tags/tag17.xml><?xml version="1.0" encoding="utf-8"?>
<p:tagLst xmlns:a="http://schemas.openxmlformats.org/drawingml/2006/main" xmlns:r="http://schemas.openxmlformats.org/officeDocument/2006/relationships" xmlns:p="http://schemas.openxmlformats.org/presentationml/2006/main">
  <p:tag name="MS_PLACEHOLDERID" val="placeholderID10_41271.7"/>
  <p:tag name="STYLEXMLFILE" val="Default Style List"/>
  <p:tag name="MS_XMLFILE_REGKEY" val=""/>
</p:tagLst>
</file>

<file path=ppt/tags/tag18.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19.xml><?xml version="1.0" encoding="utf-8"?>
<p:tagLst xmlns:a="http://schemas.openxmlformats.org/drawingml/2006/main" xmlns:r="http://schemas.openxmlformats.org/officeDocument/2006/relationships" xmlns:p="http://schemas.openxmlformats.org/presentationml/2006/main">
  <p:tag name="MS_PLACEHOLDERID" val="placeholderID11_41271.7"/>
</p:tagLst>
</file>

<file path=ppt/tags/tag2.xml><?xml version="1.0" encoding="utf-8"?>
<p:tagLst xmlns:a="http://schemas.openxmlformats.org/drawingml/2006/main" xmlns:r="http://schemas.openxmlformats.org/officeDocument/2006/relationships" xmlns:p="http://schemas.openxmlformats.org/presentationml/2006/main">
  <p:tag name="MS_PLACEHOLDERID" val="placeholderID1_41466.48"/>
</p:tagLst>
</file>

<file path=ppt/tags/tag20.xml><?xml version="1.0" encoding="utf-8"?>
<p:tagLst xmlns:a="http://schemas.openxmlformats.org/drawingml/2006/main" xmlns:r="http://schemas.openxmlformats.org/officeDocument/2006/relationships" xmlns:p="http://schemas.openxmlformats.org/presentationml/2006/main">
  <p:tag name="MS_PLACEHOLDERID" val="placeholderID12_41271.7"/>
</p:tagLst>
</file>

<file path=ppt/tags/tag21.xml><?xml version="1.0" encoding="utf-8"?>
<p:tagLst xmlns:a="http://schemas.openxmlformats.org/drawingml/2006/main" xmlns:r="http://schemas.openxmlformats.org/officeDocument/2006/relationships" xmlns:p="http://schemas.openxmlformats.org/presentationml/2006/main">
  <p:tag name="MS_PLACEHOLDERID" val="placeholderID13_41271.7"/>
</p:tagLst>
</file>

<file path=ppt/tags/tag22.xml><?xml version="1.0" encoding="utf-8"?>
<p:tagLst xmlns:a="http://schemas.openxmlformats.org/drawingml/2006/main" xmlns:r="http://schemas.openxmlformats.org/officeDocument/2006/relationships" xmlns:p="http://schemas.openxmlformats.org/presentationml/2006/main">
  <p:tag name="MS_PLACEHOLDERID" val="placeholderID14_41271.7"/>
  <p:tag name="STYLEXMLFILE" val="Default Style List"/>
  <p:tag name="MS_XMLFILE_REGKEY" val=""/>
</p:tagLst>
</file>

<file path=ppt/tags/tag23.xml><?xml version="1.0" encoding="utf-8"?>
<p:tagLst xmlns:a="http://schemas.openxmlformats.org/drawingml/2006/main" xmlns:r="http://schemas.openxmlformats.org/officeDocument/2006/relationships" xmlns:p="http://schemas.openxmlformats.org/presentationml/2006/main">
  <p:tag name="MS_PLACEHOLDERID" val="placeholderID15_41271.7"/>
  <p:tag name="STYLEXMLFILE" val="Default Style List"/>
  <p:tag name="MS_XMLFILE_REGKEY" val=""/>
</p:tagLst>
</file>

<file path=ppt/tags/tag24.xml><?xml version="1.0" encoding="utf-8"?>
<p:tagLst xmlns:a="http://schemas.openxmlformats.org/drawingml/2006/main" xmlns:r="http://schemas.openxmlformats.org/officeDocument/2006/relationships" xmlns:p="http://schemas.openxmlformats.org/presentationml/2006/main">
  <p:tag name="MS_PLACEHOLDERID" val="placeholderID16_41271.7"/>
  <p:tag name="STYLEXMLFILE" val="Default Style List"/>
  <p:tag name="MS_XMLFILE_REGKEY" val=""/>
</p:tagLst>
</file>

<file path=ppt/tags/tag25.xml><?xml version="1.0" encoding="utf-8"?>
<p:tagLst xmlns:a="http://schemas.openxmlformats.org/drawingml/2006/main" xmlns:r="http://schemas.openxmlformats.org/officeDocument/2006/relationships" xmlns:p="http://schemas.openxmlformats.org/presentationml/2006/main">
  <p:tag name="MS_PLACEHOLDERID" val="placeholderID17_41271.7"/>
  <p:tag name="STYLEXMLFILE" val="Default Style List"/>
  <p:tag name="MS_XMLFILE_REGKEY" val=""/>
</p:tagLst>
</file>

<file path=ppt/tags/tag26.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27.xml><?xml version="1.0" encoding="utf-8"?>
<p:tagLst xmlns:a="http://schemas.openxmlformats.org/drawingml/2006/main" xmlns:r="http://schemas.openxmlformats.org/officeDocument/2006/relationships" xmlns:p="http://schemas.openxmlformats.org/presentationml/2006/main">
  <p:tag name="MS_PLACEHOLDERID" val="placeholderID24_41271.7"/>
</p:tagLst>
</file>

<file path=ppt/tags/tag28.xml><?xml version="1.0" encoding="utf-8"?>
<p:tagLst xmlns:a="http://schemas.openxmlformats.org/drawingml/2006/main" xmlns:r="http://schemas.openxmlformats.org/officeDocument/2006/relationships" xmlns:p="http://schemas.openxmlformats.org/presentationml/2006/main">
  <p:tag name="MS_PLACEHOLDERID" val="placeholderID25_41271.7"/>
  <p:tag name="STYLEXMLFILE" val="Default Style List"/>
  <p:tag name="MS_XMLFILE_REGKEY" val=""/>
</p:tagLst>
</file>

<file path=ppt/tags/tag29.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3.xml><?xml version="1.0" encoding="utf-8"?>
<p:tagLst xmlns:a="http://schemas.openxmlformats.org/drawingml/2006/main" xmlns:r="http://schemas.openxmlformats.org/officeDocument/2006/relationships" xmlns:p="http://schemas.openxmlformats.org/presentationml/2006/main">
  <p:tag name="MS_PLACEHOLDERID" val="placeholderID1_41271.7"/>
</p:tagLst>
</file>

<file path=ppt/tags/tag30.xml><?xml version="1.0" encoding="utf-8"?>
<p:tagLst xmlns:a="http://schemas.openxmlformats.org/drawingml/2006/main" xmlns:r="http://schemas.openxmlformats.org/officeDocument/2006/relationships" xmlns:p="http://schemas.openxmlformats.org/presentationml/2006/main">
  <p:tag name="MS_PLACEHOLDERID" val="placeholderID2_41382.51"/>
</p:tagLst>
</file>

<file path=ppt/tags/tag31.xml><?xml version="1.0" encoding="utf-8"?>
<p:tagLst xmlns:a="http://schemas.openxmlformats.org/drawingml/2006/main" xmlns:r="http://schemas.openxmlformats.org/officeDocument/2006/relationships" xmlns:p="http://schemas.openxmlformats.org/presentationml/2006/main">
  <p:tag name="MS_PLACEHOLDERID" val="PlaceholderID42522.5783333333027934"/>
  <p:tag name="PICTUREXMLFILE" val="Default Picture Settings"/>
  <p:tag name="PICTURESUBFOLDER" val="Full_page"/>
  <p:tag name="MS_XMLFILE_REGKEY" val=""/>
</p:tagLst>
</file>

<file path=ppt/tags/tag32.xml><?xml version="1.0" encoding="utf-8"?>
<p:tagLst xmlns:a="http://schemas.openxmlformats.org/drawingml/2006/main" xmlns:r="http://schemas.openxmlformats.org/officeDocument/2006/relationships" xmlns:p="http://schemas.openxmlformats.org/presentationml/2006/main">
  <p:tag name="MS_PLACEHOLDERID" val="placeholderID26_41271.7"/>
</p:tagLst>
</file>

<file path=ppt/tags/tag33.xml><?xml version="1.0" encoding="utf-8"?>
<p:tagLst xmlns:a="http://schemas.openxmlformats.org/drawingml/2006/main" xmlns:r="http://schemas.openxmlformats.org/officeDocument/2006/relationships" xmlns:p="http://schemas.openxmlformats.org/presentationml/2006/main">
  <p:tag name="MS_PLACEHOLDERID" val="placeholderID28_41271.7"/>
</p:tagLst>
</file>

<file path=ppt/tags/tag34.xml><?xml version="1.0" encoding="utf-8"?>
<p:tagLst xmlns:a="http://schemas.openxmlformats.org/drawingml/2006/main" xmlns:r="http://schemas.openxmlformats.org/officeDocument/2006/relationships" xmlns:p="http://schemas.openxmlformats.org/presentationml/2006/main">
  <p:tag name="MS_PLACEHOLDERID" val="placeholderID29_41271.7"/>
</p:tagLst>
</file>

<file path=ppt/tags/tag35.xml><?xml version="1.0" encoding="utf-8"?>
<p:tagLst xmlns:a="http://schemas.openxmlformats.org/drawingml/2006/main" xmlns:r="http://schemas.openxmlformats.org/officeDocument/2006/relationships" xmlns:p="http://schemas.openxmlformats.org/presentationml/2006/main">
  <p:tag name="MS_PLACEHOLDERID" val="placeholderID1_41341.58"/>
</p:tagLst>
</file>

<file path=ppt/tags/tag36.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37.xml><?xml version="1.0" encoding="utf-8"?>
<p:tagLst xmlns:a="http://schemas.openxmlformats.org/drawingml/2006/main" xmlns:r="http://schemas.openxmlformats.org/officeDocument/2006/relationships" xmlns:p="http://schemas.openxmlformats.org/presentationml/2006/main">
  <p:tag name="MS_PLACEHOLDERID" val="placeholderID30_41271.7"/>
</p:tagLst>
</file>

<file path=ppt/tags/tag38.xml><?xml version="1.0" encoding="utf-8"?>
<p:tagLst xmlns:a="http://schemas.openxmlformats.org/drawingml/2006/main" xmlns:r="http://schemas.openxmlformats.org/officeDocument/2006/relationships" xmlns:p="http://schemas.openxmlformats.org/presentationml/2006/main">
  <p:tag name="MS_PLACEHOLDERID" val="placeholderID31_41271.7"/>
  <p:tag name="STYLEXMLFILE" val="Default Style List"/>
  <p:tag name="MS_XMLFILE_REGKEY" val=""/>
</p:tagLst>
</file>

<file path=ppt/tags/tag39.xml><?xml version="1.0" encoding="utf-8"?>
<p:tagLst xmlns:a="http://schemas.openxmlformats.org/drawingml/2006/main" xmlns:r="http://schemas.openxmlformats.org/officeDocument/2006/relationships" xmlns:p="http://schemas.openxmlformats.org/presentationml/2006/main">
  <p:tag name="MS_PLACEHOLDERID" val="placeholderID34_41271.7"/>
</p:tagLst>
</file>

<file path=ppt/tags/tag4.xml><?xml version="1.0" encoding="utf-8"?>
<p:tagLst xmlns:a="http://schemas.openxmlformats.org/drawingml/2006/main" xmlns:r="http://schemas.openxmlformats.org/officeDocument/2006/relationships" xmlns:p="http://schemas.openxmlformats.org/presentationml/2006/main">
  <p:tag name="MS_PLACEHOLDERID" val="placeholderID2_41271.7"/>
  <p:tag name="MSOBJECTPICTURESUBFOLDER" val=""/>
  <p:tag name="MSOBJECTKEEPASPECTRATIOOFFWIDTH" val="False"/>
  <p:tag name="MSOBJECTKEEPASPECTRATIOOFFHEIGHT" val="True"/>
  <p:tag name="MSOBJECTGROWSLEFT" val="False"/>
  <p:tag name="MSOBJECTGROWSUP" val="False"/>
  <p:tag name="MSOBJECTGROWSCENTRE" val="False"/>
  <p:tag name="MSOBJECTZORDERPOSITION" val="0"/>
  <p:tag name="MSOBJECTHASSHADOW" val="False"/>
  <p:tag name="MSOBJECTPICTUREISMANDATORY" val="False"/>
  <p:tag name="MSOBJECTSCALEPICTURE" val="True"/>
  <p:tag name="STYLEXMLFILE" val="Cover Styles"/>
  <p:tag name="MS_XMLFILE_REGKEY" val=""/>
</p:tagLst>
</file>

<file path=ppt/tags/tag40.xml><?xml version="1.0" encoding="utf-8"?>
<p:tagLst xmlns:a="http://schemas.openxmlformats.org/drawingml/2006/main" xmlns:r="http://schemas.openxmlformats.org/officeDocument/2006/relationships" xmlns:p="http://schemas.openxmlformats.org/presentationml/2006/main">
  <p:tag name="MS_PLACEHOLDERID" val="placeholderID2_41341.58"/>
</p:tagLst>
</file>

<file path=ppt/tags/tag41.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42.xml><?xml version="1.0" encoding="utf-8"?>
<p:tagLst xmlns:a="http://schemas.openxmlformats.org/drawingml/2006/main" xmlns:r="http://schemas.openxmlformats.org/officeDocument/2006/relationships" xmlns:p="http://schemas.openxmlformats.org/presentationml/2006/main">
  <p:tag name="MS_PLACEHOLDERID" val="placeholderID3_41382.51"/>
</p:tagLst>
</file>

<file path=ppt/tags/tag4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Lst>
</file>

<file path=ppt/tags/tag44.xml><?xml version="1.0" encoding="utf-8"?>
<p:tagLst xmlns:a="http://schemas.openxmlformats.org/drawingml/2006/main" xmlns:r="http://schemas.openxmlformats.org/officeDocument/2006/relationships" xmlns:p="http://schemas.openxmlformats.org/presentationml/2006/main">
  <p:tag name="MS_PLACEHOLDERID" val="placeholderID35_41271.7"/>
</p:tagLst>
</file>

<file path=ppt/tags/tag45.xml><?xml version="1.0" encoding="utf-8"?>
<p:tagLst xmlns:a="http://schemas.openxmlformats.org/drawingml/2006/main" xmlns:r="http://schemas.openxmlformats.org/officeDocument/2006/relationships" xmlns:p="http://schemas.openxmlformats.org/presentationml/2006/main">
  <p:tag name="MS_PLACEHOLDERID" val="placeholderID36_41271.7"/>
</p:tagLst>
</file>

<file path=ppt/tags/tag46.xml><?xml version="1.0" encoding="utf-8"?>
<p:tagLst xmlns:a="http://schemas.openxmlformats.org/drawingml/2006/main" xmlns:r="http://schemas.openxmlformats.org/officeDocument/2006/relationships" xmlns:p="http://schemas.openxmlformats.org/presentationml/2006/main">
  <p:tag name="MS_PLACEHOLDERID" val="placeholderID37_41271.7"/>
</p:tagLst>
</file>

<file path=ppt/tags/tag47.xml><?xml version="1.0" encoding="utf-8"?>
<p:tagLst xmlns:a="http://schemas.openxmlformats.org/drawingml/2006/main" xmlns:r="http://schemas.openxmlformats.org/officeDocument/2006/relationships" xmlns:p="http://schemas.openxmlformats.org/presentationml/2006/main">
  <p:tag name="MS_PLACEHOLDERID" val="placeholderID38_41271.7"/>
</p:tagLst>
</file>

<file path=ppt/tags/tag48.xml><?xml version="1.0" encoding="utf-8"?>
<p:tagLst xmlns:a="http://schemas.openxmlformats.org/drawingml/2006/main" xmlns:r="http://schemas.openxmlformats.org/officeDocument/2006/relationships" xmlns:p="http://schemas.openxmlformats.org/presentationml/2006/main">
  <p:tag name="MS_PLACEHOLDERID" val="placeholderID39_41271.7"/>
</p:tagLst>
</file>

<file path=ppt/tags/tag49.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5.xml><?xml version="1.0" encoding="utf-8"?>
<p:tagLst xmlns:a="http://schemas.openxmlformats.org/drawingml/2006/main" xmlns:r="http://schemas.openxmlformats.org/officeDocument/2006/relationships" xmlns:p="http://schemas.openxmlformats.org/presentationml/2006/main">
  <p:tag name="MS_PLACEHOLDERID" val="placeholderID1_41325.71"/>
</p:tagLst>
</file>

<file path=ppt/tags/tag50.xml><?xml version="1.0" encoding="utf-8"?>
<p:tagLst xmlns:a="http://schemas.openxmlformats.org/drawingml/2006/main" xmlns:r="http://schemas.openxmlformats.org/officeDocument/2006/relationships" xmlns:p="http://schemas.openxmlformats.org/presentationml/2006/main">
  <p:tag name="MS_PLACEHOLDERID" val="placeholderID5_41271.6"/>
</p:tagLst>
</file>

<file path=ppt/tags/tag51.xml><?xml version="1.0" encoding="utf-8"?>
<p:tagLst xmlns:a="http://schemas.openxmlformats.org/drawingml/2006/main" xmlns:r="http://schemas.openxmlformats.org/officeDocument/2006/relationships" xmlns:p="http://schemas.openxmlformats.org/presentationml/2006/main">
  <p:tag name="MS_PLACEHOLDERID" val="placeholderID7_41271.6"/>
</p:tagLst>
</file>

<file path=ppt/tags/tag52.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53.xml><?xml version="1.0" encoding="utf-8"?>
<p:tagLst xmlns:a="http://schemas.openxmlformats.org/drawingml/2006/main" xmlns:r="http://schemas.openxmlformats.org/officeDocument/2006/relationships" xmlns:p="http://schemas.openxmlformats.org/presentationml/2006/main">
  <p:tag name="MS_PLACEHOLDERID" val="placeholderID4_41382.51"/>
</p:tagLst>
</file>

<file path=ppt/tags/tag54.xml><?xml version="1.0" encoding="utf-8"?>
<p:tagLst xmlns:a="http://schemas.openxmlformats.org/drawingml/2006/main" xmlns:r="http://schemas.openxmlformats.org/officeDocument/2006/relationships" xmlns:p="http://schemas.openxmlformats.org/presentationml/2006/main">
  <p:tag name="MS_PLACEHOLDERID" val="placeholderID40_41271.7"/>
</p:tagLst>
</file>

<file path=ppt/tags/tag55.xml><?xml version="1.0" encoding="utf-8"?>
<p:tagLst xmlns:a="http://schemas.openxmlformats.org/drawingml/2006/main" xmlns:r="http://schemas.openxmlformats.org/officeDocument/2006/relationships" xmlns:p="http://schemas.openxmlformats.org/presentationml/2006/main">
  <p:tag name="MS_PLACEHOLDERID" val="placeholderID41_41271.7"/>
</p:tagLst>
</file>

<file path=ppt/tags/tag56.xml><?xml version="1.0" encoding="utf-8"?>
<p:tagLst xmlns:a="http://schemas.openxmlformats.org/drawingml/2006/main" xmlns:r="http://schemas.openxmlformats.org/officeDocument/2006/relationships" xmlns:p="http://schemas.openxmlformats.org/presentationml/2006/main">
  <p:tag name="MS_PLACEHOLDERID" val="placeholderID42_41271.7"/>
</p:tagLst>
</file>

<file path=ppt/tags/tag57.xml><?xml version="1.0" encoding="utf-8"?>
<p:tagLst xmlns:a="http://schemas.openxmlformats.org/drawingml/2006/main" xmlns:r="http://schemas.openxmlformats.org/officeDocument/2006/relationships" xmlns:p="http://schemas.openxmlformats.org/presentationml/2006/main">
  <p:tag name="MS_PLACEHOLDERID" val="placeholderID43_41271.7"/>
  <p:tag name="STYLEXMLFILE" val="Default Style List"/>
  <p:tag name="MS_XMLFILE_REGKEY" val=""/>
</p:tagLst>
</file>

<file path=ppt/tags/tag58.xml><?xml version="1.0" encoding="utf-8"?>
<p:tagLst xmlns:a="http://schemas.openxmlformats.org/drawingml/2006/main" xmlns:r="http://schemas.openxmlformats.org/officeDocument/2006/relationships" xmlns:p="http://schemas.openxmlformats.org/presentationml/2006/main">
  <p:tag name="MS_PLACEHOLDERID" val="placeholderID44_41271.7"/>
  <p:tag name="STYLEXMLFILE" val="Quote Box"/>
  <p:tag name="MS_XMLFILE_REGKEY" val=""/>
</p:tagLst>
</file>

<file path=ppt/tags/tag59.xml><?xml version="1.0" encoding="utf-8"?>
<p:tagLst xmlns:a="http://schemas.openxmlformats.org/drawingml/2006/main" xmlns:r="http://schemas.openxmlformats.org/officeDocument/2006/relationships" xmlns:p="http://schemas.openxmlformats.org/presentationml/2006/main">
  <p:tag name="MS_PLACEHOLDERID" val="placeholderID45_41271.7"/>
  <p:tag name="STYLEXMLFILE" val="Quote Box"/>
  <p:tag name="MS_XMLFILE_REGKEY" val=""/>
</p:tagLst>
</file>

<file path=ppt/tags/tag6.xml><?xml version="1.0" encoding="utf-8"?>
<p:tagLst xmlns:a="http://schemas.openxmlformats.org/drawingml/2006/main" xmlns:r="http://schemas.openxmlformats.org/officeDocument/2006/relationships" xmlns:p="http://schemas.openxmlformats.org/presentationml/2006/main">
  <p:tag name="MS_PLACEHOLDERID" val="PlaceholderID42527.446087963030194"/>
</p:tagLst>
</file>

<file path=ppt/tags/tag60.xml><?xml version="1.0" encoding="utf-8"?>
<p:tagLst xmlns:a="http://schemas.openxmlformats.org/drawingml/2006/main" xmlns:r="http://schemas.openxmlformats.org/officeDocument/2006/relationships" xmlns:p="http://schemas.openxmlformats.org/presentationml/2006/main">
  <p:tag name="MS_PLACEHOLDERID" val="placeholderID1_41277.68"/>
</p:tagLst>
</file>

<file path=ppt/tags/tag61.xml><?xml version="1.0" encoding="utf-8"?>
<p:tagLst xmlns:a="http://schemas.openxmlformats.org/drawingml/2006/main" xmlns:r="http://schemas.openxmlformats.org/officeDocument/2006/relationships" xmlns:p="http://schemas.openxmlformats.org/presentationml/2006/main">
  <p:tag name="MS_PLACEHOLDERID" val="PlaceholderID42516.7024421296016282"/>
  <p:tag name="PICTUREXMLFILE" val="Default Picture Settings"/>
  <p:tag name="PICTURESUBFOLDER" val="Half_page_landscape"/>
  <p:tag name="MS_XMLFILE_REGKEY" val=""/>
</p:tagLst>
</file>

<file path=ppt/tags/tag62.xml><?xml version="1.0" encoding="utf-8"?>
<p:tagLst xmlns:a="http://schemas.openxmlformats.org/drawingml/2006/main" xmlns:r="http://schemas.openxmlformats.org/officeDocument/2006/relationships" xmlns:p="http://schemas.openxmlformats.org/presentationml/2006/main">
  <p:tag name="MS_PLACEHOLDERID" val="placeholderID47_41271.7"/>
</p:tagLst>
</file>

<file path=ppt/tags/tag63.xml><?xml version="1.0" encoding="utf-8"?>
<p:tagLst xmlns:a="http://schemas.openxmlformats.org/drawingml/2006/main" xmlns:r="http://schemas.openxmlformats.org/officeDocument/2006/relationships" xmlns:p="http://schemas.openxmlformats.org/presentationml/2006/main">
  <p:tag name="MS_PLACEHOLDERID" val="placeholderID48_41271.7"/>
</p:tagLst>
</file>

<file path=ppt/tags/tag64.xml><?xml version="1.0" encoding="utf-8"?>
<p:tagLst xmlns:a="http://schemas.openxmlformats.org/drawingml/2006/main" xmlns:r="http://schemas.openxmlformats.org/officeDocument/2006/relationships" xmlns:p="http://schemas.openxmlformats.org/presentationml/2006/main">
  <p:tag name="MS_PLACEHOLDERID" val="placeholderID49_41271.7"/>
</p:tagLst>
</file>

<file path=ppt/tags/tag65.xml><?xml version="1.0" encoding="utf-8"?>
<p:tagLst xmlns:a="http://schemas.openxmlformats.org/drawingml/2006/main" xmlns:r="http://schemas.openxmlformats.org/officeDocument/2006/relationships" xmlns:p="http://schemas.openxmlformats.org/presentationml/2006/main">
  <p:tag name="MS_PLACEHOLDERID" val="placeholderID50_41271.7"/>
  <p:tag name="STYLEXMLFILE" val="Default Style List"/>
  <p:tag name="MS_XMLFILE_REGKEY" val=""/>
</p:tagLst>
</file>

<file path=ppt/tags/tag66.xml><?xml version="1.0" encoding="utf-8"?>
<p:tagLst xmlns:a="http://schemas.openxmlformats.org/drawingml/2006/main" xmlns:r="http://schemas.openxmlformats.org/officeDocument/2006/relationships" xmlns:p="http://schemas.openxmlformats.org/presentationml/2006/main">
  <p:tag name="MS_PLACEHOLDERID" val="placeholderID51_41271.7"/>
  <p:tag name="STYLEXMLFILE" val="Quote Box"/>
  <p:tag name="MS_XMLFILE_REGKEY" val=""/>
</p:tagLst>
</file>

<file path=ppt/tags/tag67.xml><?xml version="1.0" encoding="utf-8"?>
<p:tagLst xmlns:a="http://schemas.openxmlformats.org/drawingml/2006/main" xmlns:r="http://schemas.openxmlformats.org/officeDocument/2006/relationships" xmlns:p="http://schemas.openxmlformats.org/presentationml/2006/main">
  <p:tag name="MS_PLACEHOLDERID" val="placeholderID2_41277.68"/>
</p:tagLst>
</file>

<file path=ppt/tags/tag68.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69.xml><?xml version="1.0" encoding="utf-8"?>
<p:tagLst xmlns:a="http://schemas.openxmlformats.org/drawingml/2006/main" xmlns:r="http://schemas.openxmlformats.org/officeDocument/2006/relationships" xmlns:p="http://schemas.openxmlformats.org/presentationml/2006/main">
  <p:tag name="MS_PLACEHOLDERID" val="PlaceholderID42516.7024421296018601"/>
  <p:tag name="PICTUREXMLFILE" val="Default Picture Settings"/>
  <p:tag name="PICTURESUBFOLDER" val="Half_page_portrait"/>
  <p:tag name="MS_XMLFILE_REGKEY" val=""/>
</p:tagLst>
</file>

<file path=ppt/tags/tag7.xml><?xml version="1.0" encoding="utf-8"?>
<p:tagLst xmlns:a="http://schemas.openxmlformats.org/drawingml/2006/main" xmlns:r="http://schemas.openxmlformats.org/officeDocument/2006/relationships" xmlns:p="http://schemas.openxmlformats.org/presentationml/2006/main">
  <p:tag name="MS_PLACEHOLDERID" val="placeholderID3_41477.47"/>
</p:tagLst>
</file>

<file path=ppt/tags/tag70.xml><?xml version="1.0" encoding="utf-8"?>
<p:tagLst xmlns:a="http://schemas.openxmlformats.org/drawingml/2006/main" xmlns:r="http://schemas.openxmlformats.org/officeDocument/2006/relationships" xmlns:p="http://schemas.openxmlformats.org/presentationml/2006/main">
  <p:tag name="MS_PLACEHOLDERID" val="placeholderID52_41271.7"/>
</p:tagLst>
</file>

<file path=ppt/tags/tag71.xml><?xml version="1.0" encoding="utf-8"?>
<p:tagLst xmlns:a="http://schemas.openxmlformats.org/drawingml/2006/main" xmlns:r="http://schemas.openxmlformats.org/officeDocument/2006/relationships" xmlns:p="http://schemas.openxmlformats.org/presentationml/2006/main">
  <p:tag name="MS_PLACEHOLDERID" val="placeholderID54_41271.7"/>
  <p:tag name="STYLEXMLFILE" val="Quote Box"/>
  <p:tag name="MS_XMLFILE_REGKEY" val=""/>
</p:tagLst>
</file>

<file path=ppt/tags/tag72.xml><?xml version="1.0" encoding="utf-8"?>
<p:tagLst xmlns:a="http://schemas.openxmlformats.org/drawingml/2006/main" xmlns:r="http://schemas.openxmlformats.org/officeDocument/2006/relationships" xmlns:p="http://schemas.openxmlformats.org/presentationml/2006/main">
  <p:tag name="MS_PLACEHOLDERID" val="placeholderID55_41271.7"/>
</p:tagLst>
</file>

<file path=ppt/tags/tag73.xml><?xml version="1.0" encoding="utf-8"?>
<p:tagLst xmlns:a="http://schemas.openxmlformats.org/drawingml/2006/main" xmlns:r="http://schemas.openxmlformats.org/officeDocument/2006/relationships" xmlns:p="http://schemas.openxmlformats.org/presentationml/2006/main">
  <p:tag name="MS_PLACEHOLDERID" val="placeholderID56_41271.7"/>
</p:tagLst>
</file>

<file path=ppt/tags/tag74.xml><?xml version="1.0" encoding="utf-8"?>
<p:tagLst xmlns:a="http://schemas.openxmlformats.org/drawingml/2006/main" xmlns:r="http://schemas.openxmlformats.org/officeDocument/2006/relationships" xmlns:p="http://schemas.openxmlformats.org/presentationml/2006/main">
  <p:tag name="MS_PLACEHOLDERID" val="placeholderID57_41271.7"/>
</p:tagLst>
</file>

<file path=ppt/tags/tag75.xml><?xml version="1.0" encoding="utf-8"?>
<p:tagLst xmlns:a="http://schemas.openxmlformats.org/drawingml/2006/main" xmlns:r="http://schemas.openxmlformats.org/officeDocument/2006/relationships" xmlns:p="http://schemas.openxmlformats.org/presentationml/2006/main">
  <p:tag name="MS_PLACEHOLDERID" val="placeholderID58_41271.7"/>
</p:tagLst>
</file>

<file path=ppt/tags/tag76.xml><?xml version="1.0" encoding="utf-8"?>
<p:tagLst xmlns:a="http://schemas.openxmlformats.org/drawingml/2006/main" xmlns:r="http://schemas.openxmlformats.org/officeDocument/2006/relationships" xmlns:p="http://schemas.openxmlformats.org/presentationml/2006/main">
  <p:tag name="MS_PLACEHOLDERID" val="placeholderID61_41271.7"/>
  <p:tag name="MSOBJECTPICTURESUBFOLDER" val=""/>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STYLEXMLFILE" val="CV Styles"/>
  <p:tag name="MS_XMLFILE_REGKEY" val=""/>
</p:tagLst>
</file>

<file path=ppt/tags/tag77.xml><?xml version="1.0" encoding="utf-8"?>
<p:tagLst xmlns:a="http://schemas.openxmlformats.org/drawingml/2006/main" xmlns:r="http://schemas.openxmlformats.org/officeDocument/2006/relationships" xmlns:p="http://schemas.openxmlformats.org/presentationml/2006/main">
  <p:tag name="MS_PLACEHOLDERID" val="placeholderID62_41271.7"/>
  <p:tag name="MSOBJECTPICTURESUBFOLDER" val=""/>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STYLEXMLFILE" val="CV Styles"/>
  <p:tag name="MS_XMLFILE_REGKEY" val=""/>
</p:tagLst>
</file>

<file path=ppt/tags/tag78.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79.xml><?xml version="1.0" encoding="utf-8"?>
<p:tagLst xmlns:a="http://schemas.openxmlformats.org/drawingml/2006/main" xmlns:r="http://schemas.openxmlformats.org/officeDocument/2006/relationships" xmlns:p="http://schemas.openxmlformats.org/presentationml/2006/main">
  <p:tag name="MS_PLACEHOLDERID" val="PlaceholderID42516.7024421296063174"/>
</p:tagLst>
</file>

<file path=ppt/tags/tag8.xml><?xml version="1.0" encoding="utf-8"?>
<p:tagLst xmlns:a="http://schemas.openxmlformats.org/drawingml/2006/main" xmlns:r="http://schemas.openxmlformats.org/officeDocument/2006/relationships" xmlns:p="http://schemas.openxmlformats.org/presentationml/2006/main">
  <p:tag name="MS_PLACEHOLDERID" val="placeholderID5_41271.6"/>
</p:tagLst>
</file>

<file path=ppt/tags/tag80.xml><?xml version="1.0" encoding="utf-8"?>
<p:tagLst xmlns:a="http://schemas.openxmlformats.org/drawingml/2006/main" xmlns:r="http://schemas.openxmlformats.org/officeDocument/2006/relationships" xmlns:p="http://schemas.openxmlformats.org/presentationml/2006/main">
  <p:tag name="MS_PLACEHOLDERID" val="PlaceholderID42516.7024421296062764"/>
</p:tagLst>
</file>

<file path=ppt/tags/tag81.xml><?xml version="1.0" encoding="utf-8"?>
<p:tagLst xmlns:a="http://schemas.openxmlformats.org/drawingml/2006/main" xmlns:r="http://schemas.openxmlformats.org/officeDocument/2006/relationships" xmlns:p="http://schemas.openxmlformats.org/presentationml/2006/main">
  <p:tag name="MS_PLACEHOLDERID" val="placeholderID64_41271.7"/>
</p:tagLst>
</file>

<file path=ppt/tags/tag82.xml><?xml version="1.0" encoding="utf-8"?>
<p:tagLst xmlns:a="http://schemas.openxmlformats.org/drawingml/2006/main" xmlns:r="http://schemas.openxmlformats.org/officeDocument/2006/relationships" xmlns:p="http://schemas.openxmlformats.org/presentationml/2006/main">
  <p:tag name="MS_PLACEHOLDERID" val="placeholderID65_41271.7"/>
</p:tagLst>
</file>

<file path=ppt/tags/tag83.xml><?xml version="1.0" encoding="utf-8"?>
<p:tagLst xmlns:a="http://schemas.openxmlformats.org/drawingml/2006/main" xmlns:r="http://schemas.openxmlformats.org/officeDocument/2006/relationships" xmlns:p="http://schemas.openxmlformats.org/presentationml/2006/main">
  <p:tag name="MS_PLACEHOLDERID" val="placeholderID66_41271.7"/>
  <p:tag name="PLACEHOLDERAUTOMATIONTAG" val="Disclaimer"/>
</p:tagLst>
</file>

<file path=ppt/tags/tag84.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85.xml><?xml version="1.0" encoding="utf-8"?>
<p:tagLst xmlns:a="http://schemas.openxmlformats.org/drawingml/2006/main" xmlns:r="http://schemas.openxmlformats.org/officeDocument/2006/relationships" xmlns:p="http://schemas.openxmlformats.org/presentationml/2006/main">
  <p:tag name="MS_PLACEHOLDERID" val="placeholderID2_41466.48"/>
</p:tagLst>
</file>

<file path=ppt/tags/tag86.xml><?xml version="1.0" encoding="utf-8"?>
<p:tagLst xmlns:a="http://schemas.openxmlformats.org/drawingml/2006/main" xmlns:r="http://schemas.openxmlformats.org/officeDocument/2006/relationships" xmlns:p="http://schemas.openxmlformats.org/presentationml/2006/main">
  <p:tag name="SLIDELAYOUTNAME" val="NRF_Presentation cover"/>
  <p:tag name="SLIDEAUTOMATIONTYPE" val="Cover"/>
  <p:tag name="AUTOMATIONTAG" val="NRF_Presentation cover"/>
  <p:tag name="SLIDETOCOUTLINELEVEL" val="2"/>
  <p:tag name="SLIDEPROJECTVERSION" val="6.4.10"/>
  <p:tag name="SLIDEISINMEDIASTERLINGPROJECT" val="True"/>
</p:tagLst>
</file>

<file path=ppt/tags/tag87.xml><?xml version="1.0" encoding="utf-8"?>
<p:tagLst xmlns:a="http://schemas.openxmlformats.org/drawingml/2006/main" xmlns:r="http://schemas.openxmlformats.org/officeDocument/2006/relationships" xmlns:p="http://schemas.openxmlformats.org/presentationml/2006/main">
  <p:tag name="MS_PLACEHOLDERID" val="placeholderID1_41271.7"/>
</p:tagLst>
</file>

<file path=ppt/tags/tag88.xml><?xml version="1.0" encoding="utf-8"?>
<p:tagLst xmlns:a="http://schemas.openxmlformats.org/drawingml/2006/main" xmlns:r="http://schemas.openxmlformats.org/officeDocument/2006/relationships" xmlns:p="http://schemas.openxmlformats.org/presentationml/2006/main">
  <p:tag name="MS_PLACEHOLDERID" val="placeholderID2_41271.7"/>
  <p:tag name="MSOBJECTKEEPASPECTRATIOOFFWIDTH" val="False"/>
  <p:tag name="MSOBJECTKEEPASPECTRATIOOFFHEIGHT" val="True"/>
  <p:tag name="MSOBJECTGROWSLEFT" val="False"/>
  <p:tag name="MSOBJECTGROWSUP" val="False"/>
  <p:tag name="MSOBJECTGROWSCENTRE" val="False"/>
  <p:tag name="MSOBJECTZORDERPOSITION" val="0"/>
  <p:tag name="MSOBJECTHASSHADOW" val="False"/>
  <p:tag name="MSOBJECTPICTUREISMANDATORY" val="False"/>
  <p:tag name="MSOBJECTSCALEPICTURE" val="True"/>
  <p:tag name="STYLEXMLFILE" val="Cover Styles"/>
</p:tagLst>
</file>

<file path=ppt/tags/tag89.xml><?xml version="1.0" encoding="utf-8"?>
<p:tagLst xmlns:a="http://schemas.openxmlformats.org/drawingml/2006/main" xmlns:r="http://schemas.openxmlformats.org/officeDocument/2006/relationships" xmlns:p="http://schemas.openxmlformats.org/presentationml/2006/main">
  <p:tag name="SLIDEUNIQUEID" val="Slide42684.575162037064782"/>
  <p:tag name="SLIDELAYOUTNAME" val="NRF_Standard slide"/>
  <p:tag name="SLIDEAUTOMATIONTYPE" val="Standard"/>
  <p:tag name="AUTOMATIONTAG" val="NRF_Standard slide"/>
  <p:tag name="SLIDETOCOUTLINELEVEL" val="2"/>
  <p:tag name="SLIDEPROJECTVERSION" val="6.4.10"/>
  <p:tag name="SLIDEISINMEDIASTERLINGPROJECT" val="True"/>
</p:tagLst>
</file>

<file path=ppt/tags/tag9.xml><?xml version="1.0" encoding="utf-8"?>
<p:tagLst xmlns:a="http://schemas.openxmlformats.org/drawingml/2006/main" xmlns:r="http://schemas.openxmlformats.org/officeDocument/2006/relationships" xmlns:p="http://schemas.openxmlformats.org/presentationml/2006/main">
  <p:tag name="MS_PLACEHOLDERID" val="placeholderID7_41271.6"/>
</p:tagLst>
</file>

<file path=ppt/tags/tag90.xml><?xml version="1.0" encoding="utf-8"?>
<p:tagLst xmlns:a="http://schemas.openxmlformats.org/drawingml/2006/main" xmlns:r="http://schemas.openxmlformats.org/officeDocument/2006/relationships" xmlns:p="http://schemas.openxmlformats.org/presentationml/2006/main">
  <p:tag name="MS_PLACEHOLDERID" val="placeholderID5_41271.6"/>
</p:tagLst>
</file>

<file path=ppt/tags/tag91.xml><?xml version="1.0" encoding="utf-8"?>
<p:tagLst xmlns:a="http://schemas.openxmlformats.org/drawingml/2006/main" xmlns:r="http://schemas.openxmlformats.org/officeDocument/2006/relationships" xmlns:p="http://schemas.openxmlformats.org/presentationml/2006/main">
  <p:tag name="MS_PLACEHOLDERID" val="placeholderID7_41271.6"/>
</p:tagLst>
</file>

<file path=ppt/tags/tag92.xml><?xml version="1.0" encoding="utf-8"?>
<p:tagLst xmlns:a="http://schemas.openxmlformats.org/drawingml/2006/main" xmlns:r="http://schemas.openxmlformats.org/officeDocument/2006/relationships" xmlns:p="http://schemas.openxmlformats.org/presentationml/2006/main">
  <p:tag name="MS_PLACEHOLDERID" val="placeholderID8_41271.6"/>
  <p:tag name="MSOBJECTPICTURESUBFOLDER" val="Full_width"/>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STYLEXMLFILE" val="Default Style List"/>
</p:tagLst>
</file>

<file path=ppt/tags/tag93.xml><?xml version="1.0" encoding="utf-8"?>
<p:tagLst xmlns:a="http://schemas.openxmlformats.org/drawingml/2006/main" xmlns:r="http://schemas.openxmlformats.org/officeDocument/2006/relationships" xmlns:p="http://schemas.openxmlformats.org/presentationml/2006/main">
  <p:tag name="MS_PLACEHOLDERID" val="placeholderID1_41382.51"/>
</p:tagLst>
</file>

<file path=ppt/tags/tag94.xml><?xml version="1.0" encoding="utf-8"?>
<p:tagLst xmlns:a="http://schemas.openxmlformats.org/drawingml/2006/main" xmlns:r="http://schemas.openxmlformats.org/officeDocument/2006/relationships" xmlns:p="http://schemas.openxmlformats.org/presentationml/2006/main">
  <p:tag name="SLIDEUNIQUEID" val="Slide42684.575162037064782"/>
  <p:tag name="SLIDELAYOUTNAME" val="NRF_Standard slide"/>
  <p:tag name="SLIDEAUTOMATIONTYPE" val="Standard"/>
  <p:tag name="AUTOMATIONTAG" val="NRF_Standard slide"/>
  <p:tag name="SLIDETOCOUTLINELEVEL" val="2"/>
  <p:tag name="SLIDEPROJECTVERSION" val="6.4.10"/>
  <p:tag name="SLIDEISINMEDIASTERLINGPROJECT" val="True"/>
</p:tagLst>
</file>

<file path=ppt/tags/tag95.xml><?xml version="1.0" encoding="utf-8"?>
<p:tagLst xmlns:a="http://schemas.openxmlformats.org/drawingml/2006/main" xmlns:r="http://schemas.openxmlformats.org/officeDocument/2006/relationships" xmlns:p="http://schemas.openxmlformats.org/presentationml/2006/main">
  <p:tag name="MS_PLACEHOLDERID" val="placeholderID5_41271.6"/>
</p:tagLst>
</file>

<file path=ppt/tags/tag96.xml><?xml version="1.0" encoding="utf-8"?>
<p:tagLst xmlns:a="http://schemas.openxmlformats.org/drawingml/2006/main" xmlns:r="http://schemas.openxmlformats.org/officeDocument/2006/relationships" xmlns:p="http://schemas.openxmlformats.org/presentationml/2006/main">
  <p:tag name="MS_PLACEHOLDERID" val="placeholderID7_41271.6"/>
</p:tagLst>
</file>

<file path=ppt/tags/tag97.xml><?xml version="1.0" encoding="utf-8"?>
<p:tagLst xmlns:a="http://schemas.openxmlformats.org/drawingml/2006/main" xmlns:r="http://schemas.openxmlformats.org/officeDocument/2006/relationships" xmlns:p="http://schemas.openxmlformats.org/presentationml/2006/main">
  <p:tag name="MS_PLACEHOLDERID" val="placeholderID8_41271.6"/>
  <p:tag name="MSOBJECTPICTURESUBFOLDER" val="Full_width"/>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STYLEXMLFILE" val="Default Style List"/>
</p:tagLst>
</file>

<file path=ppt/tags/tag98.xml><?xml version="1.0" encoding="utf-8"?>
<p:tagLst xmlns:a="http://schemas.openxmlformats.org/drawingml/2006/main" xmlns:r="http://schemas.openxmlformats.org/officeDocument/2006/relationships" xmlns:p="http://schemas.openxmlformats.org/presentationml/2006/main">
  <p:tag name="MS_PLACEHOLDERID" val="placeholderID1_41382.51"/>
</p:tagLst>
</file>

<file path=ppt/tags/tag99.xml><?xml version="1.0" encoding="utf-8"?>
<p:tagLst xmlns:a="http://schemas.openxmlformats.org/drawingml/2006/main" xmlns:r="http://schemas.openxmlformats.org/officeDocument/2006/relationships" xmlns:p="http://schemas.openxmlformats.org/presentationml/2006/main">
  <p:tag name="SLIDEUNIQUEID" val="Slide42684.575162037064782"/>
  <p:tag name="SLIDELAYOUTNAME" val="NRF_Standard slide"/>
  <p:tag name="SLIDEAUTOMATIONTYPE" val="Standard"/>
  <p:tag name="AUTOMATIONTAG" val="NRF_Standard slide"/>
  <p:tag name="SLIDETOCOUTLINELEVEL" val="2"/>
  <p:tag name="SLIDEPROJECTVERSION" val="6.4.10"/>
  <p:tag name="SLIDEISINMEDIASTERLINGPROJECT" val="True"/>
</p:tagLst>
</file>

<file path=ppt/theme/theme1.xml><?xml version="1.0" encoding="utf-8"?>
<a:theme xmlns:a="http://schemas.openxmlformats.org/drawingml/2006/main" name="Blank">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F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NRF_Compliance">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NRF_Back cover">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RF_Dividers">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F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RF_Content">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RF_Charts">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NRF_Tables">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NRF_Maps">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NRF_Quotations">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NRF_CVs">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WL_MatterNameColumn xmlns="b5b4c9b1-3cc5-4ea1-8bfb-5eba1372f461">21184</CWL_MatterNameColumn>
    <CWL_CounterpartColumn xmlns="b5b4c9b1-3cc5-4ea1-8bfb-5eba1372f461" xsi:nil="true"/>
    <CWL_PracticeAreaNameColumn xmlns="b5b4c9b1-3cc5-4ea1-8bfb-5eba1372f461">22</CWL_PracticeAreaNameColumn>
    <CWL_DocumentDateColumn xmlns="B5B4C9B1-3CC5-4EA1-8BFB-5EBA1372F461">2017-10-12T16:34:47+00:00</CWL_DocumentDateColumn>
    <_dlc_DocId xmlns="fa86dc42-44d1-4d02-98af-a9a1bf496ef3">7830417</_dlc_DocId>
    <CWL_StatusColumn xmlns="b5b4c9b1-3cc5-4ea1-8bfb-5eba1372f461">17</CWL_StatusColumn>
    <CWL_ClientCodeColumn xmlns="b5b4c9b1-3cc5-4ea1-8bfb-5eba1372f461">29928</CWL_ClientCodeColumn>
    <CWL_DocumentTypeColumn xmlns="b5b4c9b1-3cc5-4ea1-8bfb-5eba1372f461">203</CWL_DocumentTypeColumn>
    <_dlc_DocIdUrl xmlns="fa86dc42-44d1-4d02-98af-a9a1bf496ef3">
      <Url>http://contentworker.bht-van.local/sites/028/21184/_layouts/15/DocIdRedir.aspx?ID=7830417</Url>
      <Description>7830417</Description>
    </_dlc_DocIdUrl>
    <CWL_PartColumn xmlns="b5b4c9b1-3cc5-4ea1-8bfb-5eba1372f461" xsi:nil="true"/>
    <CWL_ClientNameColumn xmlns="b5b4c9b1-3cc5-4ea1-8bfb-5eba1372f461">29928</CWL_ClientNameColumn>
    <CWL_MatterCodeColumn xmlns="b5b4c9b1-3cc5-4ea1-8bfb-5eba1372f461">21184</CWL_MatterCodeColumn>
    <CWL_TagsNote xmlns="b5b4c9b1-3cc5-4ea1-8bfb-5eba1372f461">
      <Terms xmlns="http://schemas.microsoft.com/office/infopath/2007/PartnerControls"/>
    </CWL_TagsNote>
    <CWL_ReviewDateColumn xmlns="B5B4C9B1-3CC5-4EA1-8BFB-5EBA1372F461" xsi:nil="true"/>
    <CWL_SourceColumn xmlns="b5b4c9b1-3cc5-4ea1-8bfb-5eba1372f461" xsi:nil="true"/>
    <TaxCatchAll xmlns="fa86dc42-44d1-4d02-98af-a9a1bf496ef3"/>
    <CWL_CommentColumn xmlns="b5b4c9b1-3cc5-4ea1-8bfb-5eba1372f461" xsi:nil="true"/>
  </documentManagement>
</p:properties>
</file>

<file path=customXml/item4.xml><?xml version="1.0" encoding="utf-8"?>
<?mso-contentType ?>
<customXsn xmlns="http://schemas.microsoft.com/office/2006/metadata/customXsn">
  <xsnLocation/>
  <cached>True</cached>
  <openByDefault>True</openByDefault>
  <xsnScope/>
</customXsn>
</file>

<file path=customXml/item5.xml><?xml version="1.0" encoding="utf-8"?>
<ct:contentTypeSchema xmlns:ct="http://schemas.microsoft.com/office/2006/metadata/contentType" xmlns:ma="http://schemas.microsoft.com/office/2006/metadata/properties/metaAttributes" ct:_="" ma:_="" ma:contentTypeName="Document With Template" ma:contentTypeID="0x010100C82DED11ECA946019B58EB2B402418E600F0B8815F1A2D42C5B17393556548DC7000371D8471B9B5E3418B015C944DFF8068" ma:contentTypeVersion="0" ma:contentTypeDescription="Allows user to select template from available." ma:contentTypeScope="" ma:versionID="79cd5a13f7c706dfc36ee89f8e5cc40d">
  <xsd:schema xmlns:xsd="http://www.w3.org/2001/XMLSchema" xmlns:xs="http://www.w3.org/2001/XMLSchema" xmlns:p="http://schemas.microsoft.com/office/2006/metadata/properties" xmlns:ns2="b5b4c9b1-3cc5-4ea1-8bfb-5eba1372f461" xmlns:ns3="B5B4C9B1-3CC5-4EA1-8BFB-5EBA1372F461" xmlns:ns4="fa86dc42-44d1-4d02-98af-a9a1bf496ef3" targetNamespace="http://schemas.microsoft.com/office/2006/metadata/properties" ma:root="true" ma:fieldsID="e62d7ffc6afb3a6b5cc79976847ae4e4" ns2:_="" ns3:_="" ns4:_="">
    <xsd:import namespace="b5b4c9b1-3cc5-4ea1-8bfb-5eba1372f461"/>
    <xsd:import namespace="B5B4C9B1-3CC5-4EA1-8BFB-5EBA1372F461"/>
    <xsd:import namespace="fa86dc42-44d1-4d02-98af-a9a1bf496ef3"/>
    <xsd:element name="properties">
      <xsd:complexType>
        <xsd:sequence>
          <xsd:element name="documentManagement">
            <xsd:complexType>
              <xsd:all>
                <xsd:element ref="ns2:CWL_ClientCodeColumn"/>
                <xsd:element ref="ns2:CWL_ClientNameColumn"/>
                <xsd:element ref="ns2:CWL_MatterCodeColumn"/>
                <xsd:element ref="ns2:CWL_MatterNameColumn"/>
                <xsd:element ref="ns2:CWL_PracticeAreaNameColumn"/>
                <xsd:element ref="ns2:CWL_CounterpartColumn" minOccurs="0"/>
                <xsd:element ref="ns2:CWL_PartColumn" minOccurs="0"/>
                <xsd:element ref="ns2:CWL_DocumentTypeColumn"/>
                <xsd:element ref="ns3:CWL_DocumentDateColumn" minOccurs="0"/>
                <xsd:element ref="ns3:CWL_ReviewDateColumn" minOccurs="0"/>
                <xsd:element ref="ns2:CWL_CommentColumn" minOccurs="0"/>
                <xsd:element ref="ns2:CWL_SourceColumn" minOccurs="0"/>
                <xsd:element ref="ns2:CWL_StatusColumn"/>
                <xsd:element ref="ns2:CWL_TagsNote" minOccurs="0"/>
                <xsd:element ref="ns4:_dlc_DocId" minOccurs="0"/>
                <xsd:element ref="ns4:_dlc_DocIdUrl" minOccurs="0"/>
                <xsd:element ref="ns4:_dlc_DocIdPersistId"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b4c9b1-3cc5-4ea1-8bfb-5eba1372f461" elementFormDefault="qualified">
    <xsd:import namespace="http://schemas.microsoft.com/office/2006/documentManagement/types"/>
    <xsd:import namespace="http://schemas.microsoft.com/office/infopath/2007/PartnerControls"/>
    <xsd:element name="CWL_ClientCodeColumn" ma:index="8" ma:displayName="Client Code" ma:default="29928" ma:hidden="true" ma:internalName="CWL_ClientCodeColumn">
      <xsd:simpleType>
        <xsd:restriction base="dms:Unknown"/>
      </xsd:simpleType>
    </xsd:element>
    <xsd:element name="CWL_ClientNameColumn" ma:index="9" ma:displayName="Client Name" ma:default="29928" ma:hidden="true" ma:internalName="CWL_ClientNameColumn">
      <xsd:simpleType>
        <xsd:restriction base="dms:Unknown"/>
      </xsd:simpleType>
    </xsd:element>
    <xsd:element name="CWL_MatterCodeColumn" ma:index="10" ma:displayName="Matter Code" ma:default="21184" ma:hidden="true" ma:internalName="CWL_MatterCodeColumn">
      <xsd:simpleType>
        <xsd:restriction base="dms:Unknown"/>
      </xsd:simpleType>
    </xsd:element>
    <xsd:element name="CWL_MatterNameColumn" ma:index="11" ma:displayName="Matter Name" ma:default="21184" ma:hidden="true" ma:internalName="CWL_MatterNameColumn">
      <xsd:simpleType>
        <xsd:restriction base="dms:Unknown"/>
      </xsd:simpleType>
    </xsd:element>
    <xsd:element name="CWL_PracticeAreaNameColumn" ma:index="12" ma:displayName="Practice Area" ma:default="22" ma:hidden="true" ma:internalName="CWL_PracticeAreaNameColumn">
      <xsd:simpleType>
        <xsd:restriction base="dms:Unknown"/>
      </xsd:simpleType>
    </xsd:element>
    <xsd:element name="CWL_CounterpartColumn" ma:index="13" nillable="true" ma:displayName="Counterparties" ma:default="" ma:hidden="true" ma:internalName="CWL_CounterpartColumn">
      <xsd:simpleType>
        <xsd:restriction base="dms:Unknown"/>
      </xsd:simpleType>
    </xsd:element>
    <xsd:element name="CWL_PartColumn" ma:index="14" nillable="true" ma:displayName="Other Parties" ma:default="" ma:hidden="true" ma:internalName="CWL_PartColumn">
      <xsd:simpleType>
        <xsd:restriction base="dms:Unknown"/>
      </xsd:simpleType>
    </xsd:element>
    <xsd:element name="CWL_DocumentTypeColumn" ma:index="15" ma:displayName="Document Type" ma:default="203" ma:hidden="true" ma:internalName="CWL_DocumentTypeColumn">
      <xsd:simpleType>
        <xsd:restriction base="dms:Unknown"/>
      </xsd:simpleType>
    </xsd:element>
    <xsd:element name="CWL_CommentColumn" ma:index="18" nillable="true" ma:displayName="Comment" ma:internalName="CWL_CommentColumn">
      <xsd:simpleType>
        <xsd:restriction base="dms:Text"/>
      </xsd:simpleType>
    </xsd:element>
    <xsd:element name="CWL_SourceColumn" ma:index="19" nillable="true" ma:displayName="Source" ma:internalName="CWL_SourceColumn">
      <xsd:simpleType>
        <xsd:restriction base="dms:Text"/>
      </xsd:simpleType>
    </xsd:element>
    <xsd:element name="CWL_StatusColumn" ma:index="20" ma:displayName="Status" ma:default="17" ma:hidden="true" ma:internalName="CWL_StatusColumn">
      <xsd:simpleType>
        <xsd:restriction base="dms:Unknown"/>
      </xsd:simpleType>
    </xsd:element>
    <xsd:element name="CWL_TagsNote" ma:index="21" nillable="true" ma:taxonomy="true" ma:internalName="CWL_TagsNote" ma:taxonomyFieldName="CWL_Tags" ma:displayName="Labels" ma:fieldId="{3ba3d898-bb17-4b40-8825-8b70f072a47f}" ma:taxonomyMulti="true" ma:sspId="bef0374b-9d0f-4963-aee3-3221cd249801" ma:termSetId="9c67a58e-743a-4852-be52-a5016ca336b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5B4C9B1-3CC5-4EA1-8BFB-5EBA1372F461" elementFormDefault="qualified">
    <xsd:import namespace="http://schemas.microsoft.com/office/2006/documentManagement/types"/>
    <xsd:import namespace="http://schemas.microsoft.com/office/infopath/2007/PartnerControls"/>
    <xsd:element name="CWL_DocumentDateColumn" ma:index="16" nillable="true" ma:displayName="Document Date" ma:default="[today]" ma:description="" ma:format="DateOnly" ma:internalName="CWL_DocumentDateColumn">
      <xsd:simpleType>
        <xsd:restriction base="dms:DateTime"/>
      </xsd:simpleType>
    </xsd:element>
    <xsd:element name="CWL_ReviewDateColumn" ma:index="17" nillable="true" ma:displayName="Review Date" ma:description="" ma:format="DateOnly" ma:internalName="CWL_ReviewDateColumn">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a86dc42-44d1-4d02-98af-a9a1bf496ef3" elementFormDefault="qualified">
    <xsd:import namespace="http://schemas.microsoft.com/office/2006/documentManagement/types"/>
    <xsd:import namespace="http://schemas.microsoft.com/office/infopath/2007/PartnerControls"/>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88a58c98-da49-4467-9d5b-740e4eb06710}" ma:internalName="TaxCatchAll" ma:showField="CatchAllData" ma:web="fa86dc42-44d1-4d02-98af-a9a1bf496e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CF690D-8295-4BB8-9990-73A4FB09470D}">
  <ds:schemaRefs>
    <ds:schemaRef ds:uri="http://schemas.microsoft.com/sharepoint/events"/>
  </ds:schemaRefs>
</ds:datastoreItem>
</file>

<file path=customXml/itemProps2.xml><?xml version="1.0" encoding="utf-8"?>
<ds:datastoreItem xmlns:ds="http://schemas.openxmlformats.org/officeDocument/2006/customXml" ds:itemID="{CA0A4AD1-C702-4163-ADC5-204BFE4785A1}">
  <ds:schemaRefs>
    <ds:schemaRef ds:uri="http://schemas.microsoft.com/sharepoint/v3/contenttype/forms"/>
  </ds:schemaRefs>
</ds:datastoreItem>
</file>

<file path=customXml/itemProps3.xml><?xml version="1.0" encoding="utf-8"?>
<ds:datastoreItem xmlns:ds="http://schemas.openxmlformats.org/officeDocument/2006/customXml" ds:itemID="{B91649F8-3CAE-46B8-A23C-F7803D0AF0F7}">
  <ds:schemaRefs>
    <ds:schemaRef ds:uri="http://schemas.microsoft.com/office/2006/metadata/properties"/>
    <ds:schemaRef ds:uri="b5b4c9b1-3cc5-4ea1-8bfb-5eba1372f461"/>
    <ds:schemaRef ds:uri="http://purl.org/dc/terms/"/>
    <ds:schemaRef ds:uri="http://schemas.openxmlformats.org/package/2006/metadata/core-properties"/>
    <ds:schemaRef ds:uri="http://schemas.microsoft.com/office/2006/documentManagement/types"/>
    <ds:schemaRef ds:uri="fa86dc42-44d1-4d02-98af-a9a1bf496ef3"/>
    <ds:schemaRef ds:uri="http://schemas.microsoft.com/office/infopath/2007/PartnerControls"/>
    <ds:schemaRef ds:uri="http://purl.org/dc/elements/1.1/"/>
    <ds:schemaRef ds:uri="B5B4C9B1-3CC5-4EA1-8BFB-5EBA1372F461"/>
    <ds:schemaRef ds:uri="http://www.w3.org/XML/1998/namespace"/>
    <ds:schemaRef ds:uri="http://purl.org/dc/dcmitype/"/>
  </ds:schemaRefs>
</ds:datastoreItem>
</file>

<file path=customXml/itemProps4.xml><?xml version="1.0" encoding="utf-8"?>
<ds:datastoreItem xmlns:ds="http://schemas.openxmlformats.org/officeDocument/2006/customXml" ds:itemID="{BB325043-ADBD-450E-B0B1-25259A130BB5}">
  <ds:schemaRefs>
    <ds:schemaRef ds:uri="http://schemas.microsoft.com/office/2006/metadata/customXsn"/>
  </ds:schemaRefs>
</ds:datastoreItem>
</file>

<file path=customXml/itemProps5.xml><?xml version="1.0" encoding="utf-8"?>
<ds:datastoreItem xmlns:ds="http://schemas.openxmlformats.org/officeDocument/2006/customXml" ds:itemID="{5C7EE44B-FB8A-4806-8BAE-2573BB54FE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b4c9b1-3cc5-4ea1-8bfb-5eba1372f461"/>
    <ds:schemaRef ds:uri="B5B4C9B1-3CC5-4EA1-8BFB-5EBA1372F461"/>
    <ds:schemaRef ds:uri="fa86dc42-44d1-4d02-98af-a9a1bf496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2006</TotalTime>
  <Words>7305</Words>
  <Application>Microsoft Office PowerPoint</Application>
  <PresentationFormat>On-screen Show (4:3)</PresentationFormat>
  <Paragraphs>391</Paragraphs>
  <Slides>60</Slides>
  <Notes>44</Notes>
  <HiddenSlides>0</HiddenSlides>
  <MMClips>0</MMClips>
  <ScaleCrop>false</ScaleCrop>
  <HeadingPairs>
    <vt:vector size="4" baseType="variant">
      <vt:variant>
        <vt:lpstr>Theme</vt:lpstr>
      </vt:variant>
      <vt:variant>
        <vt:i4>11</vt:i4>
      </vt:variant>
      <vt:variant>
        <vt:lpstr>Slide Titles</vt:lpstr>
      </vt:variant>
      <vt:variant>
        <vt:i4>60</vt:i4>
      </vt:variant>
    </vt:vector>
  </HeadingPairs>
  <TitlesOfParts>
    <vt:vector size="71" baseType="lpstr">
      <vt:lpstr>Blank</vt:lpstr>
      <vt:lpstr>NRF_Dividers</vt:lpstr>
      <vt:lpstr>NRF_Content</vt:lpstr>
      <vt:lpstr>Custom Design</vt:lpstr>
      <vt:lpstr>NRF_Charts</vt:lpstr>
      <vt:lpstr>NRF_Tables</vt:lpstr>
      <vt:lpstr>NRF_Maps</vt:lpstr>
      <vt:lpstr>NRF_Quotations</vt:lpstr>
      <vt:lpstr>NRF_CVs</vt:lpstr>
      <vt:lpstr>NRF_Compliance</vt:lpstr>
      <vt:lpstr>NRF_Back cover</vt:lpstr>
      <vt:lpstr>The Supreme Court in 2017-2018 The Update   </vt:lpstr>
      <vt:lpstr>Your burning questions answered:</vt:lpstr>
      <vt:lpstr>AGENDA</vt:lpstr>
      <vt:lpstr>Observations about the SCC in 2017-2018</vt:lpstr>
      <vt:lpstr>*Disclaimer</vt:lpstr>
      <vt:lpstr>1.  Technology and Privacy (or, old people talk about texting)</vt:lpstr>
      <vt:lpstr>R. v. Marakah, 2017 SCC 59</vt:lpstr>
      <vt:lpstr>R. v. Marakah, 2017 SCC 59</vt:lpstr>
      <vt:lpstr>R. v. Marakah, 2017 SCC 59</vt:lpstr>
      <vt:lpstr>R. v. Marakah, 2017 SCC 59</vt:lpstr>
      <vt:lpstr>2. Employment (or, who’s an employer anyway and why does it matter)</vt:lpstr>
      <vt:lpstr>West Fraser Mills Ltd. v. British Columbia (Workers’ Compensation Appeal Tribunal), 2018 SCC 22  </vt:lpstr>
      <vt:lpstr>West Fraser Mills Ltd. v. British Columbia (Workers’ Compensation Appeal Tribunal), 2018 SCC 22</vt:lpstr>
      <vt:lpstr>West Fraser Mills Ltd. v. British Columbia (Workers’ Compensation Appeal Tribunal), 2018 SCC 22</vt:lpstr>
      <vt:lpstr>West Fraser Mills Ltd. v. British Columbia (Workers’ Compensation Appeal Tribunal), 2018 SCC 22</vt:lpstr>
      <vt:lpstr>West Fraser Mills Ltd. v. British Columbia (Workers’ Compensation Appeal Tribunal), 2018 SCC 22</vt:lpstr>
      <vt:lpstr>West Fraser Mills Ltd. v. British Columbia (Workers’ Compensation Appeal Tribunal), 2018 SCC 22</vt:lpstr>
      <vt:lpstr>British Columbia Human Rights Tribunal v. Schrenk, 2017 SCC 62</vt:lpstr>
      <vt:lpstr>British Columbia Human Rights Tribunal v. Schrenk, 2017 SCC 62</vt:lpstr>
      <vt:lpstr>British Columbia Human Rights Tribunal v. Schrenk, 2017 SCC 62</vt:lpstr>
      <vt:lpstr>British Columbia Human Rights Tribunal v. Schrenk, 2017 SCC 62</vt:lpstr>
      <vt:lpstr>PowerPoint Presentation</vt:lpstr>
      <vt:lpstr>Williams Lake Indian Band v. Canada (Aboriginal Affairs and Northern Development), 2018 SCC 4</vt:lpstr>
      <vt:lpstr>Williams Lake Indian Band v. Canada (Aboriginal Affairs and Northern Development), 2018 SCC 4</vt:lpstr>
      <vt:lpstr>Williams Lake Indian Band v. Canada (Aboriginal Affairs and Northern Development), 2018 SCC 4</vt:lpstr>
      <vt:lpstr>Williams Lake Indian Band v. Canada (Aboriginal Affairs and Northern Development), 2018 SCC 4</vt:lpstr>
      <vt:lpstr>Mikisew Cree First Nation v. Canada (Governor General in Council), 2018 SCC 40</vt:lpstr>
      <vt:lpstr>Mikisew Cree First Nation v. Canada (Governor General in Council), 2018 SCC 40</vt:lpstr>
      <vt:lpstr>Mikisew Cree First Nation v. Canada (Governor General in Council), 2018 SCC 40</vt:lpstr>
      <vt:lpstr>Mikisew Cree First Nation v. Canada (Governor General in Council), 2018 SCC 40</vt:lpstr>
      <vt:lpstr>PowerPoint Presentation</vt:lpstr>
      <vt:lpstr>R. v. Comeau, 2018 SCC 15</vt:lpstr>
      <vt:lpstr>R. v. Comeau, 2018 SCC 15</vt:lpstr>
      <vt:lpstr>R. v. Comeau, 2018 SCC 15</vt:lpstr>
      <vt:lpstr>R. v. Comeau, 2018 SCC 15</vt:lpstr>
      <vt:lpstr>Chagnon v. Syndicat de la fonction publique et parapublique du Québec, 2018 SCC 39 </vt:lpstr>
      <vt:lpstr>Chagnon v. Syndicat de la fonction publique et parapublique du Québec, 2018 SCC 39 </vt:lpstr>
      <vt:lpstr>Chagnon v. Syndicat de la fonction publique et parapublique du Québec, 2018 SCC 39 </vt:lpstr>
      <vt:lpstr>Chagnon v. Syndicat de la fonction publique et parapublique du Québec, 2018 SCC 39 </vt:lpstr>
      <vt:lpstr>4. Equity (or, keeping promises)</vt:lpstr>
      <vt:lpstr>Cowper-Smith v. Morgan, 2017 SCC 61</vt:lpstr>
      <vt:lpstr>Cowper-Smith v. Morgan, 2017 SCC 61</vt:lpstr>
      <vt:lpstr>Cowper-Smith v. Morgan, 2017 SCC 61</vt:lpstr>
      <vt:lpstr>Cowper-Smith v. Morgan, 2017 SCC 61 </vt:lpstr>
      <vt:lpstr>Cowper-Smith v. Morgan, 2017 SCC 61  </vt:lpstr>
      <vt:lpstr>Cowper-Smith v. Morgan, 2017 SCC 61  </vt:lpstr>
      <vt:lpstr>PowerPoint Presentation</vt:lpstr>
      <vt:lpstr>Deloitte &amp; Touche v. Livent Inc. (Receiver of), 2017 SCC 63</vt:lpstr>
      <vt:lpstr>Deloitte &amp; Touche v. Livent Inc. (Receiver of), 2017 SCC 63</vt:lpstr>
      <vt:lpstr>Deloitte &amp; Touche v. Livent Inc. (Receiver of), 2017 SCC 63</vt:lpstr>
      <vt:lpstr>Deloitte &amp; Touche v. Livent Inc. (Receiver of), 2017 SCC 63</vt:lpstr>
      <vt:lpstr>5. Civil Procedure (or, making tests harder)</vt:lpstr>
      <vt:lpstr>R. v. Canadian Broadcasting Corp., 2018 SCC 5</vt:lpstr>
      <vt:lpstr>R. v. Canadian Broadcasting Corp., 2018 SCC 5</vt:lpstr>
      <vt:lpstr>R. v. Canadian Broadcasting Corp., 2018 SCC 5</vt:lpstr>
      <vt:lpstr>R. v. Canadian Broadcasting Corp., 2018 SCC 5</vt:lpstr>
      <vt:lpstr>R. v. Canadian Broadcasting Corp., 2018 SCC 5</vt:lpstr>
      <vt:lpstr>R. v. Canadian Broadcasting Corp., 2018 SCC 5</vt:lpstr>
      <vt:lpstr>Cases to Watch in 2018</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SCC Cases Update 2016-2017</dc:title>
  <dc:creator>Emily Lapper</dc:creator>
  <cp:lastModifiedBy>Strong, Kayla</cp:lastModifiedBy>
  <cp:revision>153</cp:revision>
  <cp:lastPrinted>2017-11-29T17:14:44Z</cp:lastPrinted>
  <dcterms:created xsi:type="dcterms:W3CDTF">2017-10-12T16:08:32Z</dcterms:created>
  <dcterms:modified xsi:type="dcterms:W3CDTF">2018-11-30T19:16:15Z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InstallKey">
    <vt:i4>1</vt:i4>
  </property>
  <property fmtid="{D5CDD505-2E9C-101B-9397-08002B2CF9AE}" pid="3" name="MS_ClientFolder">
    <vt:lpwstr>Mediasterling</vt:lpwstr>
  </property>
  <property fmtid="{D5CDD505-2E9C-101B-9397-08002B2CF9AE}" pid="4" name="MS_MediaSterling">
    <vt:bool>true</vt:bool>
  </property>
  <property fmtid="{D5CDD505-2E9C-101B-9397-08002B2CF9AE}" pid="5" name="MS_Version">
    <vt:lpwstr>6.4.8</vt:lpwstr>
  </property>
  <property fmtid="{D5CDD505-2E9C-101B-9397-08002B2CF9AE}" pid="6" name="MS_ThemeSubFolder">
    <vt:lpwstr>English</vt:lpwstr>
  </property>
  <property fmtid="{D5CDD505-2E9C-101B-9397-08002B2CF9AE}" pid="7" name="MS_ClientReg">
    <vt:lpwstr>NortonRoseFulbright</vt:lpwstr>
  </property>
  <property fmtid="{D5CDD505-2E9C-101B-9397-08002B2CF9AE}" pid="8" name="ContentTypeId">
    <vt:lpwstr>0x010100C82DED11ECA946019B58EB2B402418E600F0B8815F1A2D42C5B17393556548DC7000371D8471B9B5E3418B015C944DFF8068</vt:lpwstr>
  </property>
  <property fmtid="{D5CDD505-2E9C-101B-9397-08002B2CF9AE}" pid="9" name="_dlc_DocIdItemGuid">
    <vt:lpwstr>c7a5c5c4-5e05-4fac-b913-626945f45581</vt:lpwstr>
  </property>
  <property fmtid="{D5CDD505-2E9C-101B-9397-08002B2CF9AE}" pid="10" name="CWL_Tags">
    <vt:lpwstr/>
  </property>
</Properties>
</file>